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sldIdLst>
    <p:sldId id="256" r:id="rId2"/>
    <p:sldId id="257" r:id="rId3"/>
    <p:sldId id="258" r:id="rId4"/>
    <p:sldId id="261" r:id="rId5"/>
    <p:sldId id="259" r:id="rId6"/>
    <p:sldId id="266" r:id="rId7"/>
    <p:sldId id="264" r:id="rId8"/>
    <p:sldId id="263" r:id="rId9"/>
    <p:sldId id="265" r:id="rId10"/>
    <p:sldId id="262"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93" autoAdjust="0"/>
    <p:restoredTop sz="94660" autoAdjust="0"/>
  </p:normalViewPr>
  <p:slideViewPr>
    <p:cSldViewPr>
      <p:cViewPr>
        <p:scale>
          <a:sx n="94" d="100"/>
          <a:sy n="94"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F5FDC-2A06-4DFC-8711-3AC7FE398FF9}" type="datetimeFigureOut">
              <a:rPr lang="ru-RU" smtClean="0"/>
              <a:pPr/>
              <a:t>11.11.2025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B3092-3C1A-4FE9-B6DF-A5F79780AA8B}" type="slidenum">
              <a:rPr lang="ru-RU" smtClean="0"/>
              <a:pPr/>
              <a:t>‹#›</a:t>
            </a:fld>
            <a:endParaRPr lang="ru-RU"/>
          </a:p>
        </p:txBody>
      </p:sp>
    </p:spTree>
    <p:extLst>
      <p:ext uri="{BB962C8B-B14F-4D97-AF65-F5344CB8AC3E}">
        <p14:creationId xmlns:p14="http://schemas.microsoft.com/office/powerpoint/2010/main" val="173319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2B3092-3C1A-4FE9-B6DF-A5F79780AA8B}"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2B3092-3C1A-4FE9-B6DF-A5F79780AA8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pm.ru/Murmansk/UL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_20181120_134147"/>
          <p:cNvPicPr/>
          <p:nvPr/>
        </p:nvPicPr>
        <p:blipFill>
          <a:blip r:embed="rId2" cstate="print">
            <a:grayscl/>
          </a:blip>
          <a:srcRect/>
          <a:stretch>
            <a:fillRect/>
          </a:stretch>
        </p:blipFill>
        <p:spPr bwMode="auto">
          <a:xfrm>
            <a:off x="467544" y="404664"/>
            <a:ext cx="3096344" cy="5688632"/>
          </a:xfrm>
          <a:prstGeom prst="rect">
            <a:avLst/>
          </a:prstGeom>
          <a:ln w="9525" cmpd="tri">
            <a:solidFill>
              <a:schemeClr val="tx1"/>
            </a:solidFill>
            <a:miter lim="800000"/>
            <a:headEnd/>
            <a:tailEnd/>
          </a:ln>
          <a:effectLst>
            <a:softEdge rad="635000"/>
          </a:effectLst>
          <a:scene3d>
            <a:camera prst="perspectiveRight"/>
            <a:lightRig rig="twoPt" dir="t"/>
          </a:scene3d>
          <a:sp3d prstMaterial="metal"/>
        </p:spPr>
      </p:pic>
      <p:sp>
        <p:nvSpPr>
          <p:cNvPr id="2" name="Заголовок 1"/>
          <p:cNvSpPr>
            <a:spLocks noGrp="1"/>
          </p:cNvSpPr>
          <p:nvPr>
            <p:ph type="ctrTitle"/>
          </p:nvPr>
        </p:nvSpPr>
        <p:spPr>
          <a:xfrm>
            <a:off x="2339752" y="3429000"/>
            <a:ext cx="6548264" cy="266429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ru-RU" b="1"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АЛГОРИТМ РЕАЛИЗАЦИИ ПЛАВАТЕЛЬНОЙ ПРАКТИКИ</a:t>
            </a:r>
            <a:endParaRPr lang="ru-RU" b="1"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987824" y="6093296"/>
            <a:ext cx="5464696" cy="432048"/>
          </a:xfrm>
        </p:spPr>
        <p:txBody>
          <a:bodyPr>
            <a:normAutofit/>
          </a:bodyPr>
          <a:lstStyle/>
          <a:p>
            <a:r>
              <a:rPr lang="ru-RU" sz="18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ОБУЧАЮЩИХСЯ МОРСКИХ СПЕЦИАЛЬНОСТЕЙ</a:t>
            </a:r>
            <a:endParaRPr lang="ru-RU" sz="18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375248" y="260648"/>
            <a:ext cx="6768752" cy="236988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МИНИСТЕРСТВО НАУКИ И ВЫСШЕГО ОБРАЗОВАНИЯ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РОССИЙСКОЙ ФЕДЕРАЦИИ</a:t>
            </a:r>
          </a:p>
          <a:p>
            <a:pPr algn="ctr"/>
            <a:r>
              <a:rPr lang="ru-RU" sz="1400" dirty="0" smtClean="0">
                <a:latin typeface="Times New Roman" pitchFamily="18" charset="0"/>
                <a:cs typeface="Times New Roman" pitchFamily="18" charset="0"/>
              </a:rPr>
              <a:t>ФЕДЕРАЛЬНОЕ ГОСУДАРСТВЕННОЕ АВТОНОМНОЕ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ОБРАЗОВАТЕЛЬНОЕ УЧРЕЖДЕНИЕ </a:t>
            </a:r>
          </a:p>
          <a:p>
            <a:pPr algn="ctr"/>
            <a:r>
              <a:rPr lang="ru-RU" sz="1400" dirty="0" smtClean="0">
                <a:latin typeface="Times New Roman" pitchFamily="18" charset="0"/>
                <a:cs typeface="Times New Roman" pitchFamily="18" charset="0"/>
              </a:rPr>
              <a:t>ВЫСШЕГО ОБРАЗОВАНИЯ</a:t>
            </a:r>
          </a:p>
          <a:p>
            <a:pPr algn="ctr"/>
            <a:r>
              <a:rPr lang="ru-RU" sz="1400" b="1" dirty="0" smtClean="0">
                <a:latin typeface="Times New Roman" pitchFamily="18" charset="0"/>
                <a:cs typeface="Times New Roman" pitchFamily="18" charset="0"/>
              </a:rPr>
              <a:t>«МУРМАНСКИЙ АРКТИЧЕСКИЙ УНИВЕРСИТЕТ»</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(ФГБОУ ВО «МАУ»)</a:t>
            </a:r>
          </a:p>
          <a:p>
            <a:pPr algn="ctr"/>
            <a:r>
              <a:rPr lang="ru-RU" sz="3200" dirty="0" smtClean="0"/>
              <a:t/>
            </a:r>
            <a:br>
              <a:rPr lang="ru-RU" sz="3200" dirty="0" smtClean="0"/>
            </a:b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1988840"/>
            <a:ext cx="172819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челоек моряк.jpg"/>
          <p:cNvPicPr>
            <a:picLocks noChangeAspect="1"/>
          </p:cNvPicPr>
          <p:nvPr/>
        </p:nvPicPr>
        <p:blipFill>
          <a:blip r:embed="rId3" cstate="print"/>
          <a:srcRect l="19600" t="10101" r="18801" b="10101"/>
          <a:stretch>
            <a:fillRect/>
          </a:stretch>
        </p:blipFill>
        <p:spPr>
          <a:xfrm>
            <a:off x="-252536" y="260648"/>
            <a:ext cx="3888432" cy="6716383"/>
          </a:xfrm>
          <a:prstGeom prst="rect">
            <a:avLst/>
          </a:prstGeom>
          <a:effectLst>
            <a:softEdge rad="317500"/>
          </a:effectLst>
        </p:spPr>
      </p:pic>
      <p:sp>
        <p:nvSpPr>
          <p:cNvPr id="2" name="TextBox 1"/>
          <p:cNvSpPr txBox="1"/>
          <p:nvPr/>
        </p:nvSpPr>
        <p:spPr>
          <a:xfrm>
            <a:off x="3239344" y="394692"/>
            <a:ext cx="5904656" cy="6463308"/>
          </a:xfrm>
          <a:prstGeom prst="rect">
            <a:avLst/>
          </a:prstGeom>
          <a:noFill/>
        </p:spPr>
        <p:txBody>
          <a:bodyPr wrap="square" rtlCol="0">
            <a:spAutoFit/>
          </a:bodyPr>
          <a:lstStyle/>
          <a:p>
            <a:pPr>
              <a:buFont typeface="Wingdings" pitchFamily="2" charset="2"/>
              <a:buChar char="v"/>
            </a:pPr>
            <a:r>
              <a:rPr lang="ru-RU" dirty="0" smtClean="0"/>
              <a:t>Когда ты подготовил все необходимые документы, сними с них сканы и всегда имей их при себе на </a:t>
            </a:r>
            <a:r>
              <a:rPr lang="ru-RU" dirty="0" err="1" smtClean="0"/>
              <a:t>флеш</a:t>
            </a:r>
            <a:r>
              <a:rPr lang="ru-RU" dirty="0" smtClean="0"/>
              <a:t> накопителе.</a:t>
            </a:r>
          </a:p>
          <a:p>
            <a:pPr>
              <a:buFont typeface="Wingdings" pitchFamily="2" charset="2"/>
              <a:buChar char="v"/>
            </a:pPr>
            <a:r>
              <a:rPr lang="ru-RU" dirty="0" smtClean="0"/>
              <a:t>По окончании практики оформи больше 2х оригиналов Справок о стаже работы на судне, чтобы минимум один оригинал всегда был в твоем пакете документов.</a:t>
            </a:r>
          </a:p>
          <a:p>
            <a:pPr>
              <a:buFont typeface="Wingdings" pitchFamily="2" charset="2"/>
              <a:buChar char="v"/>
            </a:pPr>
            <a:r>
              <a:rPr lang="ru-RU" dirty="0" smtClean="0"/>
              <a:t>Старайся оформить/ продлить все сертификаты в один период времени, потому что рабочий диплом будет годен до той даты, когда истекает срок действия самого «старого» из них.</a:t>
            </a:r>
          </a:p>
          <a:p>
            <a:pPr>
              <a:buFont typeface="Wingdings" pitchFamily="2" charset="2"/>
              <a:buChar char="v"/>
            </a:pPr>
            <a:r>
              <a:rPr lang="ru-RU" dirty="0" smtClean="0"/>
              <a:t>Всегда имей с собой пару фотографий 3*4.</a:t>
            </a:r>
          </a:p>
          <a:p>
            <a:pPr>
              <a:buFont typeface="Wingdings" pitchFamily="2" charset="2"/>
              <a:buChar char="v"/>
            </a:pPr>
            <a:r>
              <a:rPr lang="ru-RU" dirty="0" smtClean="0"/>
              <a:t>Оформи визу, так ты будешь более востребован в судоходных компаниях.</a:t>
            </a:r>
          </a:p>
          <a:p>
            <a:pPr>
              <a:buFont typeface="Wingdings" pitchFamily="2" charset="2"/>
              <a:buChar char="v"/>
            </a:pPr>
            <a:r>
              <a:rPr lang="ru-RU" dirty="0" smtClean="0"/>
              <a:t>За месяц до окончания действия медицинской комиссии или сертификатов необходимо их оформить заново.</a:t>
            </a:r>
          </a:p>
          <a:p>
            <a:pPr>
              <a:buFont typeface="Wingdings" pitchFamily="2" charset="2"/>
              <a:buChar char="v"/>
            </a:pPr>
            <a:r>
              <a:rPr lang="ru-RU" dirty="0" smtClean="0"/>
              <a:t>Совершенствуй технический морской английский язык, как минимум, ты должен уметь объяснить  на нем инспектору во время проверки судна этапы спуска шлюпки или свои действия по тревогам. Преимущественно на английском языке проходят собеседования в судоходные компании даже на должность практиканта.</a:t>
            </a:r>
          </a:p>
        </p:txBody>
      </p:sp>
      <p:sp>
        <p:nvSpPr>
          <p:cNvPr id="10" name="TextBox 9"/>
          <p:cNvSpPr txBox="1"/>
          <p:nvPr/>
        </p:nvSpPr>
        <p:spPr>
          <a:xfrm>
            <a:off x="2771800" y="0"/>
            <a:ext cx="6228184" cy="523220"/>
          </a:xfrm>
          <a:prstGeom prst="rect">
            <a:avLst/>
          </a:prstGeom>
          <a:noFill/>
          <a:effectLst>
            <a:outerShdw blurRad="50800" dist="38100" dir="18900000" algn="b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ИСТИНА КРОЕТСЯ В МЕЛОЧАХ</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0" y="1196752"/>
            <a:ext cx="9144000" cy="2520280"/>
          </a:xfrm>
          <a:prstGeom prst="ribbon">
            <a:avLst>
              <a:gd name="adj1" fmla="val 33333"/>
              <a:gd name="adj2" fmla="val 50000"/>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175">
            <a:prstDash val="solid"/>
          </a:ln>
          <a:effectLst>
            <a:glow rad="63500">
              <a:schemeClr val="accent2">
                <a:satMod val="175000"/>
                <a:alpha val="40000"/>
              </a:schemeClr>
            </a:glow>
            <a:outerShdw blurRad="50800" dist="38100" dir="16200000" rotWithShape="0">
              <a:prstClr val="black">
                <a:alpha val="40000"/>
              </a:prstClr>
            </a:outerShd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627784" y="2060848"/>
            <a:ext cx="3600400"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ru-RU" sz="4800" b="1" spc="-15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Семь футов под килем</a:t>
            </a:r>
          </a:p>
        </p:txBody>
      </p:sp>
      <p:pic>
        <p:nvPicPr>
          <p:cNvPr id="6" name="Рисунок 5" descr="девочка палец вверх.png"/>
          <p:cNvPicPr>
            <a:picLocks noChangeAspect="1"/>
          </p:cNvPicPr>
          <p:nvPr/>
        </p:nvPicPr>
        <p:blipFill>
          <a:blip r:embed="rId3" cstate="print"/>
          <a:stretch>
            <a:fillRect/>
          </a:stretch>
        </p:blipFill>
        <p:spPr>
          <a:xfrm>
            <a:off x="3851920" y="-171400"/>
            <a:ext cx="7437843" cy="7437843"/>
          </a:xfrm>
          <a:prstGeom prst="rect">
            <a:avLst/>
          </a:prstGeom>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группа предлагает что то сделать.png"/>
          <p:cNvPicPr>
            <a:picLocks noChangeAspect="1"/>
          </p:cNvPicPr>
          <p:nvPr/>
        </p:nvPicPr>
        <p:blipFill>
          <a:blip r:embed="rId2" cstate="print">
            <a:grayscl/>
          </a:blip>
          <a:stretch>
            <a:fillRect/>
          </a:stretch>
        </p:blipFill>
        <p:spPr>
          <a:xfrm>
            <a:off x="323528" y="1052736"/>
            <a:ext cx="6858000" cy="6858000"/>
          </a:xfrm>
          <a:prstGeom prst="rect">
            <a:avLst/>
          </a:prstGeom>
          <a:effectLst>
            <a:outerShdw blurRad="50800" dist="38100" dir="8100000" algn="tr" rotWithShape="0">
              <a:prstClr val="black">
                <a:alpha val="40000"/>
              </a:prstClr>
            </a:outerShdw>
            <a:reflection blurRad="6350" stA="50000" endA="300" endPos="90000" dir="5400000" sy="-100000" algn="bl" rotWithShape="0"/>
          </a:effectLst>
        </p:spPr>
      </p:pic>
      <p:sp useBgFill="1">
        <p:nvSpPr>
          <p:cNvPr id="5" name="Овальная выноска 4"/>
          <p:cNvSpPr/>
          <p:nvPr/>
        </p:nvSpPr>
        <p:spPr>
          <a:xfrm>
            <a:off x="3275856" y="0"/>
            <a:ext cx="5868144" cy="1988840"/>
          </a:xfrm>
          <a:prstGeom prst="wedgeEllipseCallout">
            <a:avLst>
              <a:gd name="adj1" fmla="val -29052"/>
              <a:gd name="adj2" fmla="val 68988"/>
            </a:avLst>
          </a:prstGeom>
          <a:ln cmpd="sng">
            <a:solidFill>
              <a:schemeClr val="bg2">
                <a:lumMod val="25000"/>
              </a:schemeClr>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75856" y="260648"/>
            <a:ext cx="5868144" cy="1569660"/>
          </a:xfrm>
          <a:prstGeom prst="rect">
            <a:avLst/>
          </a:prstGeom>
          <a:noFill/>
        </p:spPr>
        <p:txBody>
          <a:bodyPr wrap="square" rtlCol="0">
            <a:spAutoFit/>
          </a:bodyPr>
          <a:lstStyle/>
          <a:p>
            <a:pPr algn="ctr"/>
            <a:r>
              <a:rPr lang="ru-RU" sz="2400" b="1" spc="-150" dirty="0" smtClean="0">
                <a:solidFill>
                  <a:schemeClr val="accent2">
                    <a:lumMod val="75000"/>
                  </a:schemeClr>
                </a:solidFill>
                <a:latin typeface="Comic Sans MS" pitchFamily="66" charset="0"/>
                <a:cs typeface="Times New Roman" pitchFamily="18" charset="0"/>
              </a:rPr>
              <a:t>Наш будущий коллега</a:t>
            </a:r>
            <a:r>
              <a:rPr lang="ru-RU" sz="2400" b="1" spc="-150" dirty="0" smtClean="0">
                <a:solidFill>
                  <a:schemeClr val="tx1">
                    <a:lumMod val="75000"/>
                    <a:lumOff val="25000"/>
                  </a:schemeClr>
                </a:solidFill>
                <a:latin typeface="Comic Sans MS" pitchFamily="66" charset="0"/>
                <a:cs typeface="Times New Roman" pitchFamily="18" charset="0"/>
              </a:rPr>
              <a:t>, если</a:t>
            </a:r>
          </a:p>
          <a:p>
            <a:pPr algn="ctr"/>
            <a:r>
              <a:rPr lang="ru-RU" sz="2400" b="1" spc="-150" dirty="0" smtClean="0">
                <a:solidFill>
                  <a:schemeClr val="tx1">
                    <a:lumMod val="75000"/>
                    <a:lumOff val="25000"/>
                  </a:schemeClr>
                </a:solidFill>
                <a:latin typeface="Comic Sans MS" pitchFamily="66" charset="0"/>
                <a:cs typeface="Times New Roman" pitchFamily="18" charset="0"/>
              </a:rPr>
              <a:t> ты скоро уходишь в рейс и хочешь, чтобы тебе эту практику </a:t>
            </a:r>
            <a:r>
              <a:rPr lang="ru-RU" sz="2400" b="1" spc="-150" dirty="0" smtClean="0">
                <a:solidFill>
                  <a:schemeClr val="accent2">
                    <a:lumMod val="75000"/>
                  </a:schemeClr>
                </a:solidFill>
                <a:latin typeface="Comic Sans MS" pitchFamily="66" charset="0"/>
                <a:cs typeface="Times New Roman" pitchFamily="18" charset="0"/>
              </a:rPr>
              <a:t>зачли</a:t>
            </a:r>
            <a:r>
              <a:rPr lang="ru-RU" sz="2400" b="1" spc="-150" dirty="0" smtClean="0">
                <a:solidFill>
                  <a:schemeClr val="tx1">
                    <a:lumMod val="75000"/>
                    <a:lumOff val="25000"/>
                  </a:schemeClr>
                </a:solidFill>
                <a:latin typeface="Comic Sans MS" pitchFamily="66" charset="0"/>
                <a:cs typeface="Times New Roman" pitchFamily="18" charset="0"/>
              </a:rPr>
              <a:t>, то эта презентация для тебя!</a:t>
            </a:r>
            <a:endParaRPr lang="ru-RU" sz="2400" b="1" spc="-150" dirty="0">
              <a:solidFill>
                <a:schemeClr val="tx1">
                  <a:lumMod val="75000"/>
                  <a:lumOff val="25000"/>
                </a:schemeClr>
              </a:solidFill>
              <a:latin typeface="Comic Sans MS" pitchFamily="66"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оит с вопросом.jpg"/>
          <p:cNvPicPr>
            <a:picLocks noChangeAspect="1"/>
          </p:cNvPicPr>
          <p:nvPr/>
        </p:nvPicPr>
        <p:blipFill>
          <a:blip r:embed="rId2" cstate="print">
            <a:lum bright="3000" contrast="2000"/>
          </a:blip>
          <a:stretch>
            <a:fillRect/>
          </a:stretch>
        </p:blipFill>
        <p:spPr>
          <a:xfrm>
            <a:off x="251520" y="1268760"/>
            <a:ext cx="2443619" cy="2880320"/>
          </a:xfrm>
          <a:prstGeom prst="rect">
            <a:avLst/>
          </a:prstGeom>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a:softEdge rad="317500"/>
          </a:effectLst>
          <a:scene3d>
            <a:camera prst="orthographicFront"/>
            <a:lightRig rig="harsh" dir="t"/>
          </a:scene3d>
          <a:sp3d prstMaterial="plastic"/>
        </p:spPr>
      </p:pic>
      <p:sp>
        <p:nvSpPr>
          <p:cNvPr id="2" name="TextBox 1"/>
          <p:cNvSpPr txBox="1"/>
          <p:nvPr/>
        </p:nvSpPr>
        <p:spPr>
          <a:xfrm>
            <a:off x="2699792" y="1268761"/>
            <a:ext cx="6444208" cy="3939540"/>
          </a:xfrm>
          <a:prstGeom prst="rect">
            <a:avLst/>
          </a:prstGeom>
          <a:noFill/>
        </p:spPr>
        <p:txBody>
          <a:bodyPr wrap="square" rtlCol="0">
            <a:spAutoFit/>
          </a:bodyPr>
          <a:lstStyle/>
          <a:p>
            <a:r>
              <a:rPr lang="ru-RU" b="1" dirty="0" smtClean="0">
                <a:solidFill>
                  <a:schemeClr val="accent2">
                    <a:lumMod val="50000"/>
                  </a:schemeClr>
                </a:solidFill>
                <a:latin typeface="Times New Roman" pitchFamily="18" charset="0"/>
                <a:cs typeface="Times New Roman" pitchFamily="18" charset="0"/>
              </a:rPr>
              <a:t>1. Гражданский Паспорт</a:t>
            </a:r>
          </a:p>
          <a:p>
            <a:r>
              <a:rPr lang="ru-RU" b="1" dirty="0" smtClean="0">
                <a:solidFill>
                  <a:schemeClr val="accent2">
                    <a:lumMod val="50000"/>
                  </a:schemeClr>
                </a:solidFill>
                <a:latin typeface="Times New Roman" pitchFamily="18" charset="0"/>
                <a:cs typeface="Times New Roman" pitchFamily="18" charset="0"/>
              </a:rPr>
              <a:t>2. Заграничный паспорт</a:t>
            </a:r>
          </a:p>
          <a:p>
            <a:r>
              <a:rPr lang="ru-RU" b="1" dirty="0" smtClean="0">
                <a:solidFill>
                  <a:schemeClr val="accent2">
                    <a:lumMod val="50000"/>
                  </a:schemeClr>
                </a:solidFill>
                <a:latin typeface="Times New Roman" pitchFamily="18" charset="0"/>
                <a:cs typeface="Times New Roman" pitchFamily="18" charset="0"/>
              </a:rPr>
              <a:t>3. Удостоверение личности моряка (УЛМ)</a:t>
            </a:r>
          </a:p>
          <a:p>
            <a:r>
              <a:rPr lang="ru-RU" b="1" dirty="0" smtClean="0">
                <a:solidFill>
                  <a:schemeClr val="accent2">
                    <a:lumMod val="50000"/>
                  </a:schemeClr>
                </a:solidFill>
                <a:latin typeface="Times New Roman" pitchFamily="18" charset="0"/>
                <a:cs typeface="Times New Roman" pitchFamily="18" charset="0"/>
              </a:rPr>
              <a:t>4. Мореходная книжка (МК)</a:t>
            </a:r>
          </a:p>
          <a:p>
            <a:r>
              <a:rPr lang="ru-RU" b="1" dirty="0" smtClean="0">
                <a:solidFill>
                  <a:schemeClr val="accent2">
                    <a:lumMod val="50000"/>
                  </a:schemeClr>
                </a:solidFill>
                <a:latin typeface="Times New Roman" pitchFamily="18" charset="0"/>
                <a:cs typeface="Times New Roman" pitchFamily="18" charset="0"/>
              </a:rPr>
              <a:t>5. Медицинская книжка установленного образца</a:t>
            </a:r>
          </a:p>
          <a:p>
            <a:r>
              <a:rPr lang="ru-RU" b="1" dirty="0" smtClean="0">
                <a:solidFill>
                  <a:schemeClr val="accent2">
                    <a:lumMod val="50000"/>
                  </a:schemeClr>
                </a:solidFill>
                <a:latin typeface="Times New Roman" pitchFamily="18" charset="0"/>
                <a:cs typeface="Times New Roman" pitchFamily="18" charset="0"/>
              </a:rPr>
              <a:t>6. Медицинский   международный   сертификат,   по  требованию Организации (</a:t>
            </a:r>
            <a:r>
              <a:rPr lang="en-US" b="1" dirty="0" smtClean="0">
                <a:solidFill>
                  <a:schemeClr val="accent2">
                    <a:lumMod val="50000"/>
                  </a:schemeClr>
                </a:solidFill>
                <a:latin typeface="Times New Roman" pitchFamily="18" charset="0"/>
                <a:cs typeface="Times New Roman" pitchFamily="18" charset="0"/>
              </a:rPr>
              <a:t>Medical Report)</a:t>
            </a:r>
            <a:endParaRPr lang="ru-RU" b="1" dirty="0" smtClean="0">
              <a:solidFill>
                <a:schemeClr val="accent2">
                  <a:lumMod val="50000"/>
                </a:schemeClr>
              </a:solidFill>
              <a:latin typeface="Times New Roman" pitchFamily="18" charset="0"/>
              <a:cs typeface="Times New Roman" pitchFamily="18" charset="0"/>
            </a:endParaRPr>
          </a:p>
          <a:p>
            <a:r>
              <a:rPr lang="ru-RU" b="1" dirty="0" smtClean="0">
                <a:solidFill>
                  <a:schemeClr val="accent2">
                    <a:lumMod val="50000"/>
                  </a:schemeClr>
                </a:solidFill>
                <a:latin typeface="Times New Roman" pitchFamily="18" charset="0"/>
                <a:cs typeface="Times New Roman" pitchFamily="18" charset="0"/>
              </a:rPr>
              <a:t>7. Свидетельство ОСПС</a:t>
            </a:r>
          </a:p>
          <a:p>
            <a:r>
              <a:rPr lang="ru-RU" b="1" dirty="0" smtClean="0">
                <a:solidFill>
                  <a:schemeClr val="accent2">
                    <a:lumMod val="50000"/>
                  </a:schemeClr>
                </a:solidFill>
                <a:latin typeface="Times New Roman" pitchFamily="18" charset="0"/>
                <a:cs typeface="Times New Roman" pitchFamily="18" charset="0"/>
              </a:rPr>
              <a:t>8. Свидетельство   Начальная   подготовка   по безопасности и инструктажу</a:t>
            </a:r>
          </a:p>
          <a:p>
            <a:r>
              <a:rPr lang="ru-RU" b="1" dirty="0" smtClean="0">
                <a:solidFill>
                  <a:schemeClr val="accent2">
                    <a:lumMod val="50000"/>
                  </a:schemeClr>
                </a:solidFill>
                <a:latin typeface="Times New Roman" pitchFamily="18" charset="0"/>
                <a:cs typeface="Times New Roman" pitchFamily="18" charset="0"/>
              </a:rPr>
              <a:t>9. Книгу/Журнал  регистрации практической подготовки на судах </a:t>
            </a:r>
            <a:r>
              <a:rPr lang="ru-RU" b="1" dirty="0">
                <a:solidFill>
                  <a:schemeClr val="accent2">
                    <a:lumMod val="50000"/>
                  </a:schemeClr>
                </a:solidFill>
                <a:latin typeface="Times New Roman" pitchFamily="18" charset="0"/>
                <a:cs typeface="Times New Roman" pitchFamily="18" charset="0"/>
              </a:rPr>
              <a:t> </a:t>
            </a:r>
            <a:r>
              <a:rPr lang="en-US" b="1" dirty="0" smtClean="0">
                <a:solidFill>
                  <a:schemeClr val="accent2">
                    <a:lumMod val="50000"/>
                  </a:schemeClr>
                </a:solidFill>
                <a:latin typeface="Times New Roman" pitchFamily="18" charset="0"/>
                <a:cs typeface="Times New Roman" pitchFamily="18" charset="0"/>
              </a:rPr>
              <a:t>(Record Book)</a:t>
            </a:r>
            <a:endParaRPr lang="ru-RU" b="1" dirty="0" smtClean="0">
              <a:solidFill>
                <a:schemeClr val="accent2">
                  <a:lumMod val="50000"/>
                </a:schemeClr>
              </a:solidFill>
              <a:latin typeface="Times New Roman" pitchFamily="18" charset="0"/>
              <a:cs typeface="Times New Roman" pitchFamily="18" charset="0"/>
            </a:endParaRPr>
          </a:p>
          <a:p>
            <a:endParaRPr lang="ru-RU" b="1" dirty="0" smtClean="0">
              <a:solidFill>
                <a:schemeClr val="accent2">
                  <a:lumMod val="50000"/>
                </a:schemeClr>
              </a:solidFill>
              <a:latin typeface="Times New Roman" pitchFamily="18" charset="0"/>
              <a:cs typeface="Times New Roman" pitchFamily="18" charset="0"/>
            </a:endParaRPr>
          </a:p>
          <a:p>
            <a:endParaRPr lang="ru-RU" sz="1600" b="1" dirty="0" smtClean="0">
              <a:solidFill>
                <a:schemeClr val="accent2">
                  <a:lumMod val="50000"/>
                </a:schemeClr>
              </a:solidFill>
              <a:latin typeface="Times New Roman" pitchFamily="18" charset="0"/>
              <a:cs typeface="Times New Roman" pitchFamily="18" charset="0"/>
            </a:endParaRPr>
          </a:p>
        </p:txBody>
      </p:sp>
      <p:sp>
        <p:nvSpPr>
          <p:cNvPr id="5" name="TextBox 4"/>
          <p:cNvSpPr txBox="1"/>
          <p:nvPr/>
        </p:nvSpPr>
        <p:spPr>
          <a:xfrm>
            <a:off x="323528" y="116632"/>
            <a:ext cx="8640960"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Для того, чтобы твою кандидатуру на </a:t>
            </a:r>
            <a:r>
              <a:rPr lang="ru-RU" b="1" dirty="0">
                <a:latin typeface="Times New Roman"/>
                <a:ea typeface="Times New Roman"/>
              </a:rPr>
              <a:t>замещение вакантной должности в профильной </a:t>
            </a:r>
            <a:r>
              <a:rPr lang="ru-RU" b="1" dirty="0" smtClean="0">
                <a:latin typeface="Times New Roman"/>
                <a:ea typeface="Times New Roman"/>
              </a:rPr>
              <a:t>организации</a:t>
            </a:r>
            <a:r>
              <a:rPr lang="ru-RU" b="1" dirty="0" smtClean="0">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приняли к рассмотрению</a:t>
            </a:r>
            <a:r>
              <a:rPr lang="ru-RU" b="1" dirty="0" smtClean="0">
                <a:latin typeface="Times New Roman" pitchFamily="18" charset="0"/>
                <a:cs typeface="Times New Roman" pitchFamily="18" charset="0"/>
              </a:rPr>
              <a:t> в судоходной компании, в первую очередь, тебе необходимо подготовить :</a:t>
            </a:r>
          </a:p>
        </p:txBody>
      </p:sp>
      <p:sp>
        <p:nvSpPr>
          <p:cNvPr id="6" name="TextBox 5"/>
          <p:cNvSpPr txBox="1"/>
          <p:nvPr/>
        </p:nvSpPr>
        <p:spPr>
          <a:xfrm>
            <a:off x="251520" y="5013176"/>
            <a:ext cx="8568952" cy="1200329"/>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Однако, судоходная компания может дополнительно запросить другие документы, например, сделать прививку от желтой лихорадки или оформить сертификаты для работы на танкерах и т.д.</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610136"/>
            <a:ext cx="6948264" cy="5940088"/>
          </a:xfrm>
          <a:prstGeom prst="rect">
            <a:avLst/>
          </a:prstGeom>
          <a:noFill/>
        </p:spPr>
        <p:txBody>
          <a:bodyPr wrap="square" rtlCol="0">
            <a:spAutoFit/>
          </a:bodyPr>
          <a:lstStyle/>
          <a:p>
            <a:pPr>
              <a:buFont typeface="Wingdings" pitchFamily="2" charset="2"/>
              <a:buChar char="v"/>
            </a:pPr>
            <a:r>
              <a:rPr lang="ru-RU" sz="2000" dirty="0" smtClean="0">
                <a:solidFill>
                  <a:schemeClr val="accent2">
                    <a:lumMod val="75000"/>
                  </a:schemeClr>
                </a:solidFill>
              </a:rPr>
              <a:t>Заграничный паспорт </a:t>
            </a:r>
            <a:r>
              <a:rPr lang="ru-RU" sz="2000" dirty="0" smtClean="0"/>
              <a:t>в обязательном порядке должен быть заранее оформлен </a:t>
            </a:r>
            <a:r>
              <a:rPr lang="ru-RU" sz="2000" dirty="0" smtClean="0">
                <a:solidFill>
                  <a:schemeClr val="accent2">
                    <a:lumMod val="75000"/>
                  </a:schemeClr>
                </a:solidFill>
              </a:rPr>
              <a:t>перед</a:t>
            </a:r>
            <a:r>
              <a:rPr lang="ru-RU" sz="2000" dirty="0" smtClean="0"/>
              <a:t> прохождением тренажерной подготовки на получение свидетельств ОСПС и Начальной подготовки по безопасности и инструктажу. Поскольку твое имя на русском и английском языке должно совпадать во всех документах, иначе данные свидетельства признаются недействительными и придется их менять.</a:t>
            </a:r>
          </a:p>
          <a:p>
            <a:pPr>
              <a:buFont typeface="Wingdings" pitchFamily="2" charset="2"/>
              <a:buChar char="v"/>
            </a:pPr>
            <a:r>
              <a:rPr lang="ru-RU" sz="2000" dirty="0" smtClean="0"/>
              <a:t>Изучи ссылку </a:t>
            </a:r>
            <a:r>
              <a:rPr lang="en-US" sz="2000" dirty="0">
                <a:hlinkClick r:id="rId2"/>
              </a:rPr>
              <a:t>https://</a:t>
            </a:r>
            <a:r>
              <a:rPr lang="en-US" sz="2000" dirty="0" smtClean="0">
                <a:hlinkClick r:id="rId2"/>
              </a:rPr>
              <a:t>www.mapm.ru/Murmansk/ULM</a:t>
            </a:r>
            <a:endParaRPr lang="ru-RU" sz="2000" dirty="0" smtClean="0"/>
          </a:p>
          <a:p>
            <a:pPr>
              <a:buFont typeface="Wingdings" pitchFamily="2" charset="2"/>
              <a:buChar char="v"/>
            </a:pPr>
            <a:r>
              <a:rPr lang="ru-RU" sz="2000" dirty="0" smtClean="0"/>
              <a:t>Здесь ты найдешь бланки заявлений и порядок оформления </a:t>
            </a:r>
            <a:r>
              <a:rPr lang="ru-RU" sz="2000" dirty="0" smtClean="0">
                <a:solidFill>
                  <a:schemeClr val="accent2">
                    <a:lumMod val="75000"/>
                  </a:schemeClr>
                </a:solidFill>
              </a:rPr>
              <a:t>УЛМ и МК </a:t>
            </a:r>
            <a:r>
              <a:rPr lang="ru-RU" sz="2000" dirty="0" smtClean="0"/>
              <a:t>в Мурманске </a:t>
            </a:r>
          </a:p>
          <a:p>
            <a:pPr>
              <a:buFont typeface="Wingdings" pitchFamily="2" charset="2"/>
              <a:buChar char="v"/>
            </a:pPr>
            <a:r>
              <a:rPr lang="ru-RU" sz="2000" dirty="0" smtClean="0">
                <a:solidFill>
                  <a:schemeClr val="accent2">
                    <a:lumMod val="75000"/>
                  </a:schemeClr>
                </a:solidFill>
              </a:rPr>
              <a:t>Медицинская комиссия </a:t>
            </a:r>
            <a:r>
              <a:rPr lang="ru-RU" sz="2000" dirty="0" smtClean="0"/>
              <a:t>должна полностью покрывать  весь период пребывания в рейсе. </a:t>
            </a:r>
          </a:p>
          <a:p>
            <a:pPr>
              <a:buFont typeface="Wingdings" pitchFamily="2" charset="2"/>
              <a:buChar char="v"/>
            </a:pPr>
            <a:r>
              <a:rPr lang="ru-RU" sz="2000" dirty="0" smtClean="0"/>
              <a:t>На основании медицинской книжки оформляется </a:t>
            </a:r>
            <a:r>
              <a:rPr lang="en-US" sz="2000" dirty="0" smtClean="0">
                <a:solidFill>
                  <a:schemeClr val="accent2">
                    <a:lumMod val="75000"/>
                  </a:schemeClr>
                </a:solidFill>
              </a:rPr>
              <a:t>Medical Report</a:t>
            </a:r>
            <a:r>
              <a:rPr lang="ru-RU" sz="2000" dirty="0" smtClean="0">
                <a:solidFill>
                  <a:schemeClr val="accent2">
                    <a:lumMod val="75000"/>
                  </a:schemeClr>
                </a:solidFill>
              </a:rPr>
              <a:t> </a:t>
            </a:r>
            <a:r>
              <a:rPr lang="ru-RU" sz="2000" dirty="0" smtClean="0"/>
              <a:t>международного или европейского образца ( по требованию компании). Это можно сделать в любом медицинском центре,  имеющем лицензию на выдачу подобного документа.</a:t>
            </a:r>
          </a:p>
          <a:p>
            <a:pPr>
              <a:buFont typeface="Wingdings" pitchFamily="2" charset="2"/>
              <a:buChar char="v"/>
            </a:pPr>
            <a:r>
              <a:rPr lang="en-US" sz="2000" dirty="0" smtClean="0">
                <a:solidFill>
                  <a:schemeClr val="accent2">
                    <a:lumMod val="75000"/>
                  </a:schemeClr>
                </a:solidFill>
              </a:rPr>
              <a:t>Record Book </a:t>
            </a:r>
            <a:r>
              <a:rPr lang="ru-RU" sz="2000" dirty="0" smtClean="0"/>
              <a:t>(КРПП) необходимо получить в Отделе </a:t>
            </a:r>
            <a:r>
              <a:rPr lang="ru-RU" sz="2000" dirty="0">
                <a:latin typeface="+mj-lt"/>
                <a:ea typeface="Times New Roman"/>
              </a:rPr>
              <a:t>организации плавательной </a:t>
            </a:r>
            <a:r>
              <a:rPr lang="ru-RU" sz="2000" dirty="0" smtClean="0">
                <a:latin typeface="+mj-lt"/>
              </a:rPr>
              <a:t>практики</a:t>
            </a:r>
            <a:r>
              <a:rPr lang="ru-RU" sz="2000" dirty="0" smtClean="0"/>
              <a:t>.</a:t>
            </a:r>
          </a:p>
        </p:txBody>
      </p:sp>
      <p:sp>
        <p:nvSpPr>
          <p:cNvPr id="4" name="TextBox 3"/>
          <p:cNvSpPr txBox="1"/>
          <p:nvPr/>
        </p:nvSpPr>
        <p:spPr>
          <a:xfrm>
            <a:off x="3347864" y="0"/>
            <a:ext cx="2592288" cy="707886"/>
          </a:xfrm>
          <a:prstGeom prst="rect">
            <a:avLst/>
          </a:prstGeom>
          <a:noFill/>
        </p:spPr>
        <p:txBody>
          <a:bodyPr wrap="square" rtlCol="0">
            <a:spAutoFit/>
          </a:bodyPr>
          <a:lstStyle/>
          <a:p>
            <a:r>
              <a:rPr lang="ru-RU" sz="4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ПОМНИ</a:t>
            </a:r>
            <a:endParaRPr lang="ru-RU" sz="4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человек в цепях.jpg"/>
          <p:cNvPicPr>
            <a:picLocks noChangeAspect="1"/>
          </p:cNvPicPr>
          <p:nvPr/>
        </p:nvPicPr>
        <p:blipFill>
          <a:blip r:embed="rId3" cstate="print">
            <a:lum contrast="10000"/>
          </a:blip>
          <a:srcRect l="8993" r="7074" b="1887"/>
          <a:stretch>
            <a:fillRect/>
          </a:stretch>
        </p:blipFill>
        <p:spPr>
          <a:xfrm>
            <a:off x="251520" y="1340768"/>
            <a:ext cx="2016224" cy="3744416"/>
          </a:xfrm>
          <a:prstGeom prst="rect">
            <a:avLst/>
          </a:prstGeom>
          <a:effectLst>
            <a:softEdge rad="317500"/>
          </a:effectLst>
          <a:scene3d>
            <a:camera prst="orthographicFront"/>
            <a:lightRig rig="harsh"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856984" cy="1477328"/>
          </a:xfrm>
          <a:prstGeom prst="rect">
            <a:avLst/>
          </a:prstGeom>
          <a:noFill/>
        </p:spPr>
        <p:txBody>
          <a:bodyPr wrap="square" rtlCol="0">
            <a:spAutoFit/>
          </a:bodyPr>
          <a:lstStyle/>
          <a:p>
            <a:pPr>
              <a:buFont typeface="Wingdings" pitchFamily="2" charset="2"/>
              <a:buChar char="ü"/>
            </a:pPr>
            <a:r>
              <a:rPr lang="ru-RU" i="1" dirty="0" smtClean="0">
                <a:latin typeface="Times New Roman" pitchFamily="18" charset="0"/>
                <a:cs typeface="Times New Roman" pitchFamily="18" charset="0"/>
              </a:rPr>
              <a:t>Ты ознакомился с графиком прохождения плавательной практики ?</a:t>
            </a:r>
          </a:p>
          <a:p>
            <a:pPr>
              <a:buFont typeface="Wingdings" pitchFamily="2" charset="2"/>
              <a:buChar char="ü"/>
            </a:pPr>
            <a:r>
              <a:rPr lang="ru-RU" i="1" dirty="0" smtClean="0">
                <a:latin typeface="Times New Roman" pitchFamily="18" charset="0"/>
                <a:cs typeface="Times New Roman" pitchFamily="18" charset="0"/>
              </a:rPr>
              <a:t>Ты подготовил весь пакет документов?</a:t>
            </a:r>
          </a:p>
          <a:p>
            <a:pPr>
              <a:buFont typeface="Wingdings" pitchFamily="2" charset="2"/>
              <a:buChar char="ü"/>
            </a:pPr>
            <a:r>
              <a:rPr lang="ru-RU" i="1" dirty="0" smtClean="0">
                <a:latin typeface="Times New Roman" pitchFamily="18" charset="0"/>
                <a:cs typeface="Times New Roman" pitchFamily="18" charset="0"/>
              </a:rPr>
              <a:t>Ты успешно прошел собеседование в судоходную компанию и тебя приняли на должность практиканта?</a:t>
            </a:r>
          </a:p>
          <a:p>
            <a:endParaRPr lang="ru-RU" dirty="0" smtClean="0">
              <a:latin typeface="Times New Roman" pitchFamily="18" charset="0"/>
              <a:cs typeface="Times New Roman" pitchFamily="18" charset="0"/>
            </a:endParaRPr>
          </a:p>
        </p:txBody>
      </p:sp>
      <p:sp>
        <p:nvSpPr>
          <p:cNvPr id="3" name="TextBox 2"/>
          <p:cNvSpPr txBox="1"/>
          <p:nvPr/>
        </p:nvSpPr>
        <p:spPr>
          <a:xfrm>
            <a:off x="395536" y="1700808"/>
            <a:ext cx="5328592" cy="3162404"/>
          </a:xfrm>
          <a:prstGeom prst="rect">
            <a:avLst/>
          </a:prstGeom>
          <a:solidFill>
            <a:schemeClr val="bg1"/>
          </a:solidFill>
          <a:effectLst>
            <a:outerShdw blurRad="50800" dist="38100" dir="8100000" algn="tr" rotWithShape="0">
              <a:prstClr val="black">
                <a:alpha val="40000"/>
              </a:prstClr>
            </a:outerShdw>
          </a:effectLst>
          <a:scene3d>
            <a:camera prst="perspectiveHeroicExtremeRightFacing"/>
            <a:lightRig rig="threePt" dir="t"/>
          </a:scene3d>
        </p:spPr>
        <p:txBody>
          <a:bodyPr wrap="square" rtlCol="0">
            <a:spAutoFit/>
          </a:bodyPr>
          <a:lstStyle/>
          <a:p>
            <a:pPr algn="r"/>
            <a:r>
              <a:rPr lang="ru-RU" sz="1050" dirty="0" smtClean="0"/>
              <a:t> Начальнику «ММРК им. И.И. </a:t>
            </a:r>
            <a:r>
              <a:rPr lang="ru-RU" sz="1050" dirty="0" err="1" smtClean="0"/>
              <a:t>Месяцева</a:t>
            </a:r>
            <a:r>
              <a:rPr lang="ru-RU" sz="1050" dirty="0" smtClean="0"/>
              <a:t>»</a:t>
            </a:r>
          </a:p>
          <a:p>
            <a:pPr algn="r"/>
            <a:r>
              <a:rPr lang="ru-RU" sz="1050" dirty="0" smtClean="0"/>
              <a:t>ФГАОУ ВО «МАУ»</a:t>
            </a:r>
          </a:p>
          <a:p>
            <a:pPr algn="r"/>
            <a:r>
              <a:rPr lang="ru-RU" sz="1050" dirty="0" smtClean="0"/>
              <a:t>                                                            </a:t>
            </a:r>
          </a:p>
          <a:p>
            <a:r>
              <a:rPr lang="ru-RU" sz="1050" dirty="0" smtClean="0"/>
              <a:t> </a:t>
            </a:r>
          </a:p>
          <a:p>
            <a:pPr algn="ctr"/>
            <a:r>
              <a:rPr lang="ru-RU" sz="1050" dirty="0" smtClean="0"/>
              <a:t>Уважаемый Игорь Валериевич!</a:t>
            </a:r>
          </a:p>
          <a:p>
            <a:r>
              <a:rPr lang="ru-RU" sz="1050" u="sng" dirty="0" smtClean="0"/>
              <a:t>АО (название копании)</a:t>
            </a:r>
            <a:r>
              <a:rPr lang="ru-RU" sz="1050" dirty="0" smtClean="0"/>
              <a:t> гарантирует прохождение плавательной практики </a:t>
            </a:r>
            <a:r>
              <a:rPr lang="ru-RU" sz="1050" b="1" dirty="0" smtClean="0"/>
              <a:t>Иванову Ивану Ивановичу</a:t>
            </a:r>
            <a:r>
              <a:rPr lang="ru-RU" sz="1050" dirty="0" smtClean="0"/>
              <a:t>, обучающемуся на </a:t>
            </a:r>
            <a:r>
              <a:rPr lang="ru-RU" sz="1050" u="sng" dirty="0" smtClean="0"/>
              <a:t>2,3,4</a:t>
            </a:r>
            <a:r>
              <a:rPr lang="ru-RU" sz="1050" dirty="0" smtClean="0"/>
              <a:t> курсе ФГАОУ ВО «МАУ» по специальности____ </a:t>
            </a:r>
            <a:r>
              <a:rPr lang="ru-RU" sz="1050" u="sng" dirty="0" smtClean="0"/>
              <a:t>(указать специальность)</a:t>
            </a:r>
            <a:r>
              <a:rPr lang="ru-RU" sz="1050" dirty="0" smtClean="0"/>
              <a:t>  в период с «__»__________20   г.  по «____»_________20 года на судах нашей компании в полном объеме с оформлением всех необходимых документов.</a:t>
            </a:r>
          </a:p>
          <a:p>
            <a:r>
              <a:rPr lang="ru-RU" sz="1050" dirty="0" smtClean="0"/>
              <a:t> </a:t>
            </a:r>
          </a:p>
          <a:p>
            <a:r>
              <a:rPr lang="ru-RU" sz="1050" dirty="0" smtClean="0"/>
              <a:t> </a:t>
            </a:r>
          </a:p>
          <a:p>
            <a:r>
              <a:rPr lang="ru-RU" sz="1050" dirty="0" smtClean="0"/>
              <a:t>Директор компании          ________                                   ______________</a:t>
            </a:r>
          </a:p>
          <a:p>
            <a:r>
              <a:rPr lang="ru-RU" sz="1050" dirty="0" smtClean="0"/>
              <a:t>                                                 (подпись)                           (расшифровка подписи)</a:t>
            </a:r>
          </a:p>
          <a:p>
            <a:r>
              <a:rPr lang="ru-RU" sz="1050" dirty="0" smtClean="0"/>
              <a:t>М.П.</a:t>
            </a:r>
          </a:p>
          <a:p>
            <a:endParaRPr lang="ru-RU" sz="1050" dirty="0" smtClean="0"/>
          </a:p>
          <a:p>
            <a:endParaRPr lang="ru-RU" sz="1050" dirty="0" smtClean="0"/>
          </a:p>
          <a:p>
            <a:r>
              <a:rPr lang="ru-RU" sz="1050" dirty="0" smtClean="0"/>
              <a:t>Исполнитель (ФИО)</a:t>
            </a:r>
          </a:p>
          <a:p>
            <a:r>
              <a:rPr lang="ru-RU" sz="1050" dirty="0" smtClean="0"/>
              <a:t>тел.</a:t>
            </a:r>
          </a:p>
          <a:p>
            <a:endParaRPr lang="ru-RU" sz="1050" dirty="0"/>
          </a:p>
        </p:txBody>
      </p:sp>
      <p:sp>
        <p:nvSpPr>
          <p:cNvPr id="4" name="TextBox 3"/>
          <p:cNvSpPr txBox="1"/>
          <p:nvPr/>
        </p:nvSpPr>
        <p:spPr>
          <a:xfrm>
            <a:off x="5004048" y="3356992"/>
            <a:ext cx="3995936" cy="2585323"/>
          </a:xfrm>
          <a:prstGeom prst="rect">
            <a:avLst/>
          </a:prstGeom>
          <a:noFill/>
        </p:spPr>
        <p:txBody>
          <a:bodyPr wrap="square" rtlCol="0">
            <a:spAutoFit/>
          </a:bodyPr>
          <a:lstStyle/>
          <a:p>
            <a:pPr>
              <a:buFont typeface="Wingdings" pitchFamily="2" charset="2"/>
              <a:buChar char="Ø"/>
            </a:pPr>
            <a:r>
              <a:rPr lang="ru-RU" dirty="0" smtClean="0">
                <a:latin typeface="Times New Roman" pitchFamily="18" charset="0"/>
                <a:cs typeface="Times New Roman" pitchFamily="18" charset="0"/>
              </a:rPr>
              <a:t>  На основании этого письма Отдел </a:t>
            </a:r>
            <a:r>
              <a:rPr lang="ru-RU" dirty="0" smtClean="0">
                <a:latin typeface="Times New Roman"/>
                <a:ea typeface="Times New Roman"/>
              </a:rPr>
              <a:t>организации плавательной </a:t>
            </a:r>
            <a:r>
              <a:rPr lang="ru-RU" dirty="0" smtClean="0">
                <a:latin typeface="Times New Roman" pitchFamily="18" charset="0"/>
                <a:cs typeface="Times New Roman" pitchFamily="18" charset="0"/>
              </a:rPr>
              <a:t>практики выдает  </a:t>
            </a:r>
            <a:r>
              <a:rPr lang="ru-RU" dirty="0" smtClean="0">
                <a:solidFill>
                  <a:schemeClr val="accent2">
                    <a:lumMod val="75000"/>
                  </a:schemeClr>
                </a:solidFill>
                <a:latin typeface="Times New Roman" pitchFamily="18" charset="0"/>
                <a:cs typeface="Times New Roman" pitchFamily="18" charset="0"/>
              </a:rPr>
              <a:t>Направление </a:t>
            </a:r>
            <a:r>
              <a:rPr lang="ru-RU" dirty="0" smtClean="0">
                <a:latin typeface="Times New Roman" pitchFamily="18" charset="0"/>
                <a:cs typeface="Times New Roman" pitchFamily="18" charset="0"/>
              </a:rPr>
              <a:t>на практику</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r>
              <a:rPr lang="ru-RU" b="1" dirty="0" smtClean="0">
                <a:solidFill>
                  <a:srgbClr val="FF0000"/>
                </a:solidFill>
                <a:latin typeface="Times New Roman" pitchFamily="18" charset="0"/>
                <a:cs typeface="Times New Roman" pitchFamily="18" charset="0"/>
              </a:rPr>
              <a:t>В Н И М А Н И Е !!!</a:t>
            </a:r>
            <a:endParaRPr lang="ru-RU" b="1" dirty="0">
              <a:solidFill>
                <a:srgbClr val="FF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Получение </a:t>
            </a:r>
            <a:r>
              <a:rPr lang="ru-RU" dirty="0">
                <a:latin typeface="Times New Roman" pitchFamily="18" charset="0"/>
                <a:cs typeface="Times New Roman" pitchFamily="18" charset="0"/>
              </a:rPr>
              <a:t>направления на практику является обязанностью обучающегося. Обучающиеся, не получившие направление, считаются не убывшими на практику.</a:t>
            </a:r>
          </a:p>
        </p:txBody>
      </p:sp>
      <p:sp>
        <p:nvSpPr>
          <p:cNvPr id="7" name="TextBox 6"/>
          <p:cNvSpPr txBox="1"/>
          <p:nvPr/>
        </p:nvSpPr>
        <p:spPr>
          <a:xfrm>
            <a:off x="5084048" y="1556792"/>
            <a:ext cx="3456384" cy="1754326"/>
          </a:xfrm>
          <a:prstGeom prst="rect">
            <a:avLst/>
          </a:prstGeom>
          <a:noFill/>
        </p:spPr>
        <p:txBody>
          <a:bodyPr wrap="square" rtlCol="0">
            <a:spAutoFit/>
          </a:bodyPr>
          <a:lstStyle/>
          <a:p>
            <a:pPr>
              <a:buFont typeface="Wingdings" pitchFamily="2" charset="2"/>
              <a:buChar char="Ø"/>
            </a:pPr>
            <a:r>
              <a:rPr lang="ru-RU" dirty="0" smtClean="0">
                <a:latin typeface="Times New Roman" pitchFamily="18" charset="0"/>
                <a:cs typeface="Times New Roman" pitchFamily="18" charset="0"/>
              </a:rPr>
              <a:t>  Обратись в отдел кадров компании за </a:t>
            </a:r>
            <a:r>
              <a:rPr lang="ru-RU" dirty="0" smtClean="0">
                <a:solidFill>
                  <a:schemeClr val="accent2">
                    <a:lumMod val="75000"/>
                  </a:schemeClr>
                </a:solidFill>
                <a:latin typeface="Times New Roman" pitchFamily="18" charset="0"/>
                <a:cs typeface="Times New Roman" pitchFamily="18" charset="0"/>
              </a:rPr>
              <a:t>Письмом</a:t>
            </a:r>
            <a:r>
              <a:rPr lang="ru-RU" dirty="0" smtClean="0">
                <a:latin typeface="Times New Roman" pitchFamily="18" charset="0"/>
                <a:cs typeface="Times New Roman" pitchFamily="18" charset="0"/>
              </a:rPr>
              <a:t>, которое будет являться свидетельством того, что ты будешь проходить практику именно у них.</a:t>
            </a:r>
            <a:endParaRPr lang="ru-RU" sz="11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836712"/>
            <a:ext cx="6264696" cy="3970318"/>
          </a:xfrm>
          <a:prstGeom prst="rect">
            <a:avLst/>
          </a:prstGeom>
        </p:spPr>
        <p:txBody>
          <a:bodyPr wrap="square">
            <a:spAutoFit/>
          </a:bodyPr>
          <a:lstStyle/>
          <a:p>
            <a:pPr>
              <a:buFont typeface="Wingdings" pitchFamily="2" charset="2"/>
              <a:buChar char="Ø"/>
            </a:pPr>
            <a:r>
              <a:rPr lang="ru-RU" dirty="0" smtClean="0">
                <a:latin typeface="Times New Roman" pitchFamily="18" charset="0"/>
                <a:cs typeface="Times New Roman" pitchFamily="18" charset="0"/>
              </a:rPr>
              <a:t>  На основании всего вышеперечисленного </a:t>
            </a:r>
            <a:r>
              <a:rPr lang="ru-RU" dirty="0">
                <a:solidFill>
                  <a:srgbClr val="000000"/>
                </a:solidFill>
                <a:latin typeface="Times New Roman"/>
                <a:ea typeface="Times New Roman"/>
              </a:rPr>
              <a:t>Р</a:t>
            </a:r>
            <a:r>
              <a:rPr lang="ru-RU" spc="10" dirty="0">
                <a:solidFill>
                  <a:srgbClr val="000000"/>
                </a:solidFill>
                <a:latin typeface="Times New Roman"/>
                <a:ea typeface="Times New Roman"/>
              </a:rPr>
              <a:t>у</a:t>
            </a:r>
            <a:r>
              <a:rPr lang="ru-RU" dirty="0">
                <a:solidFill>
                  <a:srgbClr val="000000"/>
                </a:solidFill>
                <a:latin typeface="Times New Roman"/>
                <a:ea typeface="Times New Roman"/>
              </a:rPr>
              <a:t>ко</a:t>
            </a:r>
            <a:r>
              <a:rPr lang="ru-RU" spc="-5" dirty="0">
                <a:solidFill>
                  <a:srgbClr val="000000"/>
                </a:solidFill>
                <a:latin typeface="Times New Roman"/>
                <a:ea typeface="Times New Roman"/>
              </a:rPr>
              <a:t>в</a:t>
            </a:r>
            <a:r>
              <a:rPr lang="ru-RU" dirty="0">
                <a:solidFill>
                  <a:srgbClr val="000000"/>
                </a:solidFill>
                <a:latin typeface="Times New Roman"/>
                <a:ea typeface="Times New Roman"/>
              </a:rPr>
              <a:t>одители</a:t>
            </a:r>
            <a:r>
              <a:rPr lang="ru-RU" spc="485" dirty="0">
                <a:solidFill>
                  <a:srgbClr val="000000"/>
                </a:solidFill>
                <a:latin typeface="Times New Roman"/>
                <a:ea typeface="Times New Roman"/>
              </a:rPr>
              <a:t> </a:t>
            </a:r>
            <a:r>
              <a:rPr lang="ru-RU" dirty="0">
                <a:solidFill>
                  <a:srgbClr val="000000"/>
                </a:solidFill>
                <a:latin typeface="Times New Roman"/>
                <a:ea typeface="Times New Roman"/>
              </a:rPr>
              <a:t>практики</a:t>
            </a:r>
            <a:r>
              <a:rPr lang="ru-RU" spc="485" dirty="0">
                <a:solidFill>
                  <a:srgbClr val="000000"/>
                </a:solidFill>
                <a:latin typeface="Times New Roman"/>
                <a:ea typeface="Times New Roman"/>
              </a:rPr>
              <a:t> </a:t>
            </a:r>
            <a:r>
              <a:rPr lang="ru-RU" dirty="0">
                <a:solidFill>
                  <a:srgbClr val="000000"/>
                </a:solidFill>
                <a:latin typeface="Times New Roman"/>
                <a:ea typeface="Times New Roman"/>
              </a:rPr>
              <a:t>от</a:t>
            </a:r>
            <a:r>
              <a:rPr lang="ru-RU" spc="495" dirty="0">
                <a:solidFill>
                  <a:srgbClr val="000000"/>
                </a:solidFill>
                <a:latin typeface="Times New Roman"/>
                <a:ea typeface="Times New Roman"/>
              </a:rPr>
              <a:t> </a:t>
            </a:r>
            <a:r>
              <a:rPr lang="ru-RU" dirty="0">
                <a:solidFill>
                  <a:srgbClr val="000000"/>
                </a:solidFill>
                <a:latin typeface="Times New Roman"/>
                <a:ea typeface="Times New Roman"/>
              </a:rPr>
              <a:t>Морской академии</a:t>
            </a:r>
            <a:r>
              <a:rPr lang="ru-RU" spc="485" dirty="0">
                <a:solidFill>
                  <a:srgbClr val="000000"/>
                </a:solidFill>
                <a:latin typeface="Times New Roman"/>
                <a:ea typeface="Times New Roman"/>
              </a:rPr>
              <a:t>/</a:t>
            </a:r>
            <a:r>
              <a:rPr lang="ru-RU" dirty="0">
                <a:latin typeface="Times New Roman"/>
                <a:ea typeface="Times New Roman"/>
              </a:rPr>
              <a:t>структурного подразделения, реализующего программы </a:t>
            </a:r>
            <a:r>
              <a:rPr lang="ru-RU" dirty="0" smtClean="0">
                <a:latin typeface="Times New Roman"/>
                <a:ea typeface="Times New Roman"/>
              </a:rPr>
              <a:t>СПО выдадут тебе:</a:t>
            </a:r>
            <a:r>
              <a:rPr lang="ru-RU" dirty="0" smtClean="0">
                <a:solidFill>
                  <a:srgbClr val="C0504D">
                    <a:lumMod val="75000"/>
                  </a:srgbClr>
                </a:solidFill>
                <a:latin typeface="Times New Roman" pitchFamily="18" charset="0"/>
                <a:cs typeface="Times New Roman" pitchFamily="18" charset="0"/>
              </a:rPr>
              <a:t>      –  задание на практику;</a:t>
            </a:r>
            <a:endParaRPr lang="ru-RU" dirty="0" smtClean="0">
              <a:latin typeface="Times New Roman" pitchFamily="18" charset="0"/>
              <a:cs typeface="Times New Roman" pitchFamily="18" charset="0"/>
            </a:endParaRPr>
          </a:p>
          <a:p>
            <a:r>
              <a:rPr lang="ru-RU" dirty="0" smtClean="0">
                <a:solidFill>
                  <a:schemeClr val="accent2">
                    <a:lumMod val="75000"/>
                  </a:schemeClr>
                </a:solidFill>
                <a:latin typeface="Times New Roman" pitchFamily="18" charset="0"/>
                <a:cs typeface="Times New Roman" pitchFamily="18" charset="0"/>
              </a:rPr>
              <a:t>–  характеристику;</a:t>
            </a:r>
            <a:endParaRPr lang="ru-RU" dirty="0">
              <a:solidFill>
                <a:schemeClr val="accent2">
                  <a:lumMod val="75000"/>
                </a:schemeClr>
              </a:solidFill>
              <a:latin typeface="Times New Roman" pitchFamily="18" charset="0"/>
              <a:cs typeface="Times New Roman" pitchFamily="18" charset="0"/>
            </a:endParaRPr>
          </a:p>
          <a:p>
            <a:r>
              <a:rPr lang="ru-RU" dirty="0" smtClean="0">
                <a:solidFill>
                  <a:schemeClr val="accent2">
                    <a:lumMod val="75000"/>
                  </a:schemeClr>
                </a:solidFill>
                <a:latin typeface="Times New Roman" pitchFamily="18" charset="0"/>
                <a:cs typeface="Times New Roman" pitchFamily="18" charset="0"/>
              </a:rPr>
              <a:t>–  аттестационный лист (только обучающиеся по СПО);</a:t>
            </a:r>
          </a:p>
          <a:p>
            <a:r>
              <a:rPr lang="ru-RU" dirty="0" smtClean="0">
                <a:solidFill>
                  <a:srgbClr val="C0504D">
                    <a:lumMod val="75000"/>
                  </a:srgbClr>
                </a:solidFill>
                <a:latin typeface="Times New Roman" pitchFamily="18" charset="0"/>
                <a:cs typeface="Times New Roman" pitchFamily="18" charset="0"/>
              </a:rPr>
              <a:t>– образец титульного листа </a:t>
            </a:r>
            <a:r>
              <a:rPr lang="ru-RU" dirty="0">
                <a:solidFill>
                  <a:srgbClr val="C0504D">
                    <a:lumMod val="75000"/>
                  </a:srgbClr>
                </a:solidFill>
                <a:latin typeface="Times New Roman" pitchFamily="18" charset="0"/>
                <a:cs typeface="Times New Roman" pitchFamily="18" charset="0"/>
              </a:rPr>
              <a:t>Отчета по </a:t>
            </a:r>
            <a:r>
              <a:rPr lang="ru-RU" dirty="0" smtClean="0">
                <a:solidFill>
                  <a:srgbClr val="C0504D">
                    <a:lumMod val="75000"/>
                  </a:srgbClr>
                </a:solidFill>
                <a:latin typeface="Times New Roman" pitchFamily="18" charset="0"/>
                <a:cs typeface="Times New Roman" pitchFamily="18" charset="0"/>
              </a:rPr>
              <a:t>практике</a:t>
            </a:r>
          </a:p>
          <a:p>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  Лицам, не достигшим 18 лет, необходимо иметь нотариально заверенное </a:t>
            </a:r>
            <a:r>
              <a:rPr lang="en-US" dirty="0" smtClean="0">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Согласие </a:t>
            </a:r>
            <a:r>
              <a:rPr lang="ru-RU" dirty="0" smtClean="0">
                <a:latin typeface="Times New Roman" pitchFamily="18" charset="0"/>
                <a:cs typeface="Times New Roman" pitchFamily="18" charset="0"/>
              </a:rPr>
              <a:t>родителей для выезда за рубеж.</a:t>
            </a:r>
          </a:p>
          <a:p>
            <a:endParaRPr lang="ru-RU" dirty="0" smtClean="0">
              <a:latin typeface="Times New Roman" pitchFamily="18" charset="0"/>
              <a:cs typeface="Times New Roman" pitchFamily="18" charset="0"/>
            </a:endParaRPr>
          </a:p>
          <a:p>
            <a:pPr>
              <a:buFont typeface="Wingdings" pitchFamily="2" charset="2"/>
              <a:buChar char="Ø"/>
            </a:pPr>
            <a:r>
              <a:rPr lang="ru-RU" b="1" dirty="0" smtClean="0">
                <a:latin typeface="Times New Roman" pitchFamily="18" charset="0"/>
                <a:cs typeface="Times New Roman" pitchFamily="18" charset="0"/>
              </a:rPr>
              <a:t>  Здесь ты найдешь образцы документов </a:t>
            </a:r>
            <a:r>
              <a:rPr lang="en-US" dirty="0">
                <a:latin typeface="Times New Roman" pitchFamily="18" charset="0"/>
                <a:cs typeface="Times New Roman" pitchFamily="18" charset="0"/>
              </a:rPr>
              <a:t>https://mauniver.ru/structure/deps/ukp/units/oopp/practice//</a:t>
            </a:r>
            <a:endParaRPr lang="ru-RU" dirty="0" smtClean="0">
              <a:latin typeface="Times New Roman" pitchFamily="18" charset="0"/>
              <a:cs typeface="Times New Roman" pitchFamily="18" charset="0"/>
            </a:endParaRPr>
          </a:p>
        </p:txBody>
      </p:sp>
      <p:pic>
        <p:nvPicPr>
          <p:cNvPr id="4" name="Рисунок 3" descr="бежит с кейсом.png"/>
          <p:cNvPicPr>
            <a:picLocks noChangeAspect="1"/>
          </p:cNvPicPr>
          <p:nvPr/>
        </p:nvPicPr>
        <p:blipFill>
          <a:blip r:embed="rId2" cstate="print"/>
          <a:stretch>
            <a:fillRect/>
          </a:stretch>
        </p:blipFill>
        <p:spPr>
          <a:xfrm>
            <a:off x="5220072" y="116632"/>
            <a:ext cx="5301208" cy="5222329"/>
          </a:xfrm>
          <a:prstGeom prst="rect">
            <a:avLst/>
          </a:prstGeom>
          <a:effectLst>
            <a:outerShdw blurRad="50800" dist="38100" dir="18900000" algn="b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920"/>
            <a:ext cx="9067968" cy="69249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32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СТАЖ РАБОТЫ НА СУДНЕ</a:t>
            </a:r>
            <a:endParaRPr lang="ru-RU"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Для лица, проходящего на судне практику, в справке о стаже работы на судне указывается следующая информация:</a:t>
            </a:r>
            <a:endParaRPr lang="ru-RU" sz="1600" dirty="0">
              <a:latin typeface="Times New Roman" pitchFamily="18" charset="0"/>
              <a:cs typeface="Times New Roman" pitchFamily="18" charset="0"/>
            </a:endParaRPr>
          </a:p>
          <a:p>
            <a:pPr marL="342900" lvl="0" indent="-342900" algn="just">
              <a:buFont typeface="Times New Roman"/>
              <a:buChar char="-"/>
              <a:tabLst>
                <a:tab pos="1260475" algn="l"/>
              </a:tabLst>
            </a:pPr>
            <a:r>
              <a:rPr lang="ru-RU" sz="1600" dirty="0">
                <a:latin typeface="Times New Roman" pitchFamily="18" charset="0"/>
                <a:ea typeface="Calibri"/>
                <a:cs typeface="Times New Roman" pitchFamily="18" charset="0"/>
              </a:rPr>
              <a:t>должность члена экипажа судна согласно судовой роли;</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наименование судовладельца, адрес, телефоны, номер факсимильной связи, адрес электронной почты судовладельца;</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название и уникальный идентификатор судна в соответствии с требованиями Международной морской организации (номер ИМО судна);</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флаг и порт приписки судна;</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валовая вместимость;</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тип судна и род перевозимого груза (грузов);</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мощность двигательной установки и тип судовой силовой установки;</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мощность судового электрооборудования (для электромехаников);</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районы плавания судна и порты захода;</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дата начала и дата окончания работы на судне;</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указание функций по квалификационному документу, исполняемых на судне;</a:t>
            </a:r>
          </a:p>
          <a:p>
            <a:pPr marL="342900" lvl="0" indent="-342900">
              <a:buFont typeface="Times New Roman"/>
              <a:buChar char="-"/>
              <a:tabLst>
                <a:tab pos="1260475" algn="l"/>
              </a:tabLst>
            </a:pPr>
            <a:r>
              <a:rPr lang="ru-RU" sz="1600" dirty="0">
                <a:latin typeface="Times New Roman" pitchFamily="18" charset="0"/>
                <a:ea typeface="Calibri"/>
                <a:cs typeface="Times New Roman" pitchFamily="18" charset="0"/>
              </a:rPr>
              <a:t>общее время несения ходовой вахты и работы в качестве стажера члена экипажа судна под наблюдением дипломированного специалиста по соответствующей специальности, фамилия, имя и отчество (при наличии) такого специалиста и его квалификация по </a:t>
            </a:r>
            <a:r>
              <a:rPr lang="ru-RU" sz="1600" dirty="0" smtClean="0">
                <a:latin typeface="Times New Roman" pitchFamily="18" charset="0"/>
                <a:ea typeface="Calibri"/>
                <a:cs typeface="Times New Roman" pitchFamily="18" charset="0"/>
              </a:rPr>
              <a:t>диплому.</a:t>
            </a:r>
          </a:p>
          <a:p>
            <a:pPr lvl="0" algn="just">
              <a:tabLst>
                <a:tab pos="1260475" algn="l"/>
              </a:tabLst>
            </a:pP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стаж работы на судне включаются время стоянки судна в порту в процессе непрерывного плавания, время нахождения судна в ремонте, время работы на несамоходных судах в совокупности не более</a:t>
            </a:r>
            <a:r>
              <a:rPr lang="ru-RU" dirty="0"/>
              <a:t> </a:t>
            </a:r>
            <a:r>
              <a:rPr lang="ru-RU" sz="1600" dirty="0">
                <a:latin typeface="Times New Roman" pitchFamily="18" charset="0"/>
                <a:cs typeface="Times New Roman" pitchFamily="18" charset="0"/>
              </a:rPr>
              <a:t>одного месяца, за исключением стоечных </a:t>
            </a:r>
            <a:r>
              <a:rPr lang="ru-RU" sz="1600" dirty="0" smtClean="0">
                <a:latin typeface="Times New Roman" pitchFamily="18" charset="0"/>
                <a:cs typeface="Times New Roman" pitchFamily="18" charset="0"/>
              </a:rPr>
              <a:t>судов.</a:t>
            </a:r>
          </a:p>
          <a:p>
            <a:pPr lvl="0" algn="just">
              <a:tabLst>
                <a:tab pos="1260475" algn="l"/>
              </a:tabLst>
            </a:pPr>
            <a:r>
              <a:rPr lang="ru-RU" sz="1600" dirty="0" smtClean="0">
                <a:latin typeface="Times New Roman" pitchFamily="18" charset="0"/>
                <a:cs typeface="Times New Roman" pitchFamily="18" charset="0"/>
              </a:rPr>
              <a:t>Для </a:t>
            </a:r>
            <a:r>
              <a:rPr lang="ru-RU" sz="1600" dirty="0">
                <a:latin typeface="Times New Roman" pitchFamily="18" charset="0"/>
                <a:cs typeface="Times New Roman" pitchFamily="18" charset="0"/>
              </a:rPr>
              <a:t>учета стажа работы на судне все дни неполных месяцев пересчитываются </a:t>
            </a:r>
            <a:r>
              <a:rPr lang="ru-RU" sz="1600">
                <a:latin typeface="Times New Roman" pitchFamily="18" charset="0"/>
                <a:cs typeface="Times New Roman" pitchFamily="18" charset="0"/>
              </a:rPr>
              <a:t>пропорционально </a:t>
            </a:r>
            <a:endParaRPr lang="ru-RU" sz="1600" smtClean="0">
              <a:latin typeface="Times New Roman" pitchFamily="18" charset="0"/>
              <a:cs typeface="Times New Roman" pitchFamily="18" charset="0"/>
            </a:endParaRPr>
          </a:p>
          <a:p>
            <a:pPr lvl="0" algn="just">
              <a:tabLst>
                <a:tab pos="1260475" algn="l"/>
              </a:tabLst>
            </a:pPr>
            <a:r>
              <a:rPr lang="ru-RU" sz="1600" b="1" u="sng" smtClean="0">
                <a:solidFill>
                  <a:srgbClr val="FF0000"/>
                </a:solidFill>
                <a:latin typeface="Times New Roman" pitchFamily="18" charset="0"/>
                <a:cs typeface="Times New Roman" pitchFamily="18" charset="0"/>
              </a:rPr>
              <a:t>30 </a:t>
            </a:r>
            <a:r>
              <a:rPr lang="ru-RU" sz="1600" b="1" u="sng" dirty="0">
                <a:solidFill>
                  <a:srgbClr val="FF0000"/>
                </a:solidFill>
                <a:latin typeface="Times New Roman" pitchFamily="18" charset="0"/>
                <a:cs typeface="Times New Roman" pitchFamily="18" charset="0"/>
              </a:rPr>
              <a:t>дням</a:t>
            </a:r>
            <a:r>
              <a:rPr lang="ru-RU" sz="1600" dirty="0">
                <a:latin typeface="Times New Roman" pitchFamily="18" charset="0"/>
                <a:cs typeface="Times New Roman" pitchFamily="18" charset="0"/>
              </a:rPr>
              <a:t>.</a:t>
            </a:r>
          </a:p>
          <a:p>
            <a:pPr>
              <a:buFont typeface="Wingdings" pitchFamily="2" charset="2"/>
              <a:buChar char="v"/>
            </a:pPr>
            <a:r>
              <a:rPr lang="ru-RU" sz="1600" dirty="0" smtClean="0">
                <a:latin typeface="Times New Roman" pitchFamily="18" charset="0"/>
                <a:cs typeface="Times New Roman" pitchFamily="18" charset="0"/>
              </a:rPr>
              <a:t>Информация о практике должна совпадать в Мореходной Книжке, Справке о стаже работы на судне и Книге Регистрации Практики.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84976" cy="6494085"/>
          </a:xfrm>
          <a:prstGeom prst="rect">
            <a:avLst/>
          </a:prstGeom>
          <a:noFill/>
        </p:spPr>
        <p:txBody>
          <a:bodyPr wrap="square" rtlCol="0">
            <a:spAutoFit/>
          </a:bodyPr>
          <a:lstStyle/>
          <a:p>
            <a:pPr marR="88900" lvl="0" algn="ct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ЗАПОЛНЕНИЕ</a:t>
            </a:r>
          </a:p>
          <a:p>
            <a:pPr marR="88900" lvl="0" algn="ct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КНИЖКИ/ЖУРНАЛА </a:t>
            </a: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РЕГИСТРАЦИИ ПРАКТИЧЕСКОЙ ПОДГОТОВКИ </a:t>
            </a:r>
          </a:p>
          <a:p>
            <a:pPr algn="ctr"/>
            <a:endParaRPr lang="ru-RU" sz="24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Arial"/>
              <a:buChar char="•"/>
            </a:pPr>
            <a:r>
              <a:rPr lang="ru-RU" sz="1400" b="1" dirty="0" smtClean="0">
                <a:latin typeface="Times New Roman" pitchFamily="18" charset="0"/>
                <a:cs typeface="Times New Roman" pitchFamily="18" charset="0"/>
              </a:rPr>
              <a:t>По окончании обучения необходимо сдать К/ЖРПП в Отдел подготовки к </a:t>
            </a:r>
            <a:r>
              <a:rPr lang="ru-RU" sz="1400" b="1" dirty="0" err="1" smtClean="0">
                <a:latin typeface="Times New Roman" pitchFamily="18" charset="0"/>
                <a:cs typeface="Times New Roman" pitchFamily="18" charset="0"/>
              </a:rPr>
              <a:t>дипломированию</a:t>
            </a:r>
            <a:r>
              <a:rPr lang="ru-RU" sz="1400" b="1" dirty="0" smtClean="0">
                <a:latin typeface="Times New Roman" pitchFamily="18" charset="0"/>
                <a:cs typeface="Times New Roman" pitchFamily="18" charset="0"/>
              </a:rPr>
              <a:t> морских специалистов.</a:t>
            </a:r>
            <a:r>
              <a:rPr lang="en-US"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 случае его утери/не сдачи минимальный стаж плавания на получение рабочего диплома увеличивается с 12 месяцев до 36 месяцев. Перед сдачей К/ЖРПП убедиться в заполнении следующего:</a:t>
            </a:r>
          </a:p>
          <a:p>
            <a:endParaRPr lang="ru-RU" sz="1400" b="1" dirty="0" smtClean="0">
              <a:latin typeface="Times New Roman" pitchFamily="18" charset="0"/>
              <a:cs typeface="Times New Roman" pitchFamily="18" charset="0"/>
            </a:endParaRPr>
          </a:p>
          <a:p>
            <a:pPr>
              <a:buFontTx/>
              <a:buChar char="-"/>
            </a:pPr>
            <a:r>
              <a:rPr lang="ru-RU" sz="1200" b="1" dirty="0" smtClean="0">
                <a:latin typeface="Times New Roman" pitchFamily="18" charset="0"/>
                <a:cs typeface="Times New Roman" pitchFamily="18" charset="0"/>
              </a:rPr>
              <a:t>ПОЛЯ РЕГИСТРАЦИОННЫЙ НОМЕР и ДАТА ВЫДАЧИ</a:t>
            </a:r>
          </a:p>
          <a:p>
            <a:r>
              <a:rPr lang="ru-RU" sz="1200" b="1" dirty="0" smtClean="0">
                <a:latin typeface="Times New Roman" pitchFamily="18" charset="0"/>
                <a:cs typeface="Times New Roman" pitchFamily="18" charset="0"/>
              </a:rPr>
              <a:t>-СВЕДЕНИЯ О КУРСАНТЕ</a:t>
            </a:r>
          </a:p>
          <a:p>
            <a:r>
              <a:rPr lang="ru-RU" sz="1200" b="1" dirty="0" smtClean="0">
                <a:latin typeface="Times New Roman" pitchFamily="18" charset="0"/>
                <a:cs typeface="Times New Roman" pitchFamily="18" charset="0"/>
              </a:rPr>
              <a:t>-ВКЛЕИТЬ ФОТО 3*4 и ПОСТАВИТЬ ПЕЧАТЬ В ОТДЕЛЕ ОРГАНИЗАЦИИ ПЛАВАТЕЛЬНОЙ ПРАКТИКИ</a:t>
            </a:r>
            <a:r>
              <a:rPr lang="ru-RU" sz="1200" dirty="0" smtClean="0">
                <a:latin typeface="Times New Roman"/>
                <a:ea typeface="Times New Roman"/>
              </a:rPr>
              <a:t> </a:t>
            </a:r>
            <a:endParaRPr lang="ru-RU" sz="1200" b="1"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a:t>
            </a:r>
            <a:r>
              <a:rPr lang="ru-RU" sz="1200" b="1" dirty="0" smtClean="0">
                <a:latin typeface="Times New Roman" pitchFamily="18" charset="0"/>
                <a:cs typeface="Times New Roman" pitchFamily="18" charset="0"/>
              </a:rPr>
              <a:t>ДРУГИЕ ВИДЫ ПРАКТИЧЕСКОЙ ПОДГОТОВКИ</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(внести сертификаты)</a:t>
            </a:r>
          </a:p>
          <a:p>
            <a:r>
              <a:rPr lang="ru-RU" sz="1200" b="1" dirty="0" smtClean="0">
                <a:latin typeface="Times New Roman" pitchFamily="18" charset="0"/>
                <a:cs typeface="Times New Roman" pitchFamily="18" charset="0"/>
              </a:rPr>
              <a:t>-ПРЕДВАРИТЕЛЬНОЕ ОЗНАКОМЛЕНИЕ С СИСТЕМОЙ ОБЕСПЕЧЕНИЯ БЕЗОПАСНОСТИ СУДНА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заполнить столбцы согласно пройденной практике на каждом судне→ должность ВПКМ/вахт. механик, </a:t>
            </a:r>
            <a:r>
              <a:rPr lang="ru-RU" sz="1200" dirty="0" err="1" smtClean="0">
                <a:latin typeface="Times New Roman" pitchFamily="18" charset="0"/>
                <a:cs typeface="Times New Roman" pitchFamily="18" charset="0"/>
              </a:rPr>
              <a:t>ФИО,дата,подпись</a:t>
            </a:r>
            <a:r>
              <a:rPr lang="ru-RU" sz="1200" dirty="0" smtClean="0">
                <a:latin typeface="Times New Roman" pitchFamily="18" charset="0"/>
                <a:cs typeface="Times New Roman" pitchFamily="18" charset="0"/>
              </a:rPr>
              <a:t>)</a:t>
            </a:r>
          </a:p>
          <a:p>
            <a:r>
              <a:rPr lang="ru-RU" sz="1200" b="1" dirty="0" smtClean="0">
                <a:latin typeface="Times New Roman" pitchFamily="18" charset="0"/>
                <a:cs typeface="Times New Roman" pitchFamily="18" charset="0"/>
              </a:rPr>
              <a:t>-РЕГИСТРАЦИЯ ИЗУЧЕННЫХ НА СУДНЕ УЧЕБНЫХ ПОСОБИЙ, ВИДЕОФИЛЬМОВ, КОНТРОЛИРУЮЩИХ И ОБУЧАЮЩИХ КОМП-Х ПРОГРАММ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(внести обучающие фильмы, Кодексы, Конвенции, Приказы, Уставы, учебные пособия→дата, название учебного пособия, автор, год издания, подпись руководителя практики от Организации)</a:t>
            </a:r>
          </a:p>
          <a:p>
            <a:r>
              <a:rPr lang="ru-RU" sz="1200" b="1" dirty="0" smtClean="0">
                <a:latin typeface="Times New Roman" pitchFamily="18" charset="0"/>
                <a:cs typeface="Times New Roman" pitchFamily="18" charset="0"/>
              </a:rPr>
              <a:t>-РЕГИСТРАЦИЯ ПРОВЕРОК КНИГИ ВПКМ</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(еженедельно, поле «Замечания» заполнить «Без Замечаний», если таких не имеется)</a:t>
            </a:r>
          </a:p>
          <a:p>
            <a:r>
              <a:rPr lang="ru-RU" sz="1200" b="1" dirty="0" smtClean="0">
                <a:latin typeface="Times New Roman" pitchFamily="18" charset="0"/>
                <a:cs typeface="Times New Roman" pitchFamily="18" charset="0"/>
              </a:rPr>
              <a:t>-ЕЖЕМЕСЯЧНАЯ ПРОВЕРКА КНИГИ КАПИТАНОМ СУДНА</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-ПРОВЕРКА КНИГИ СУДОХОДНОЙ КОМПАНИЕЙ</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по прибытии с практики заполняется в Отделе кадров Организации лицом, ответственным за прохождение практики)</a:t>
            </a:r>
          </a:p>
          <a:p>
            <a:r>
              <a:rPr lang="ru-RU" sz="1200" b="1" dirty="0" smtClean="0">
                <a:latin typeface="Times New Roman" pitchFamily="18" charset="0"/>
                <a:cs typeface="Times New Roman" pitchFamily="18" charset="0"/>
              </a:rPr>
              <a:t>-ПРОВЕРКА КНИГИ РУКОВОДИТЕЛЕМ ПРАКТИКИ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по прибытии с практики заполняется руководителем практики ММРК, назначенным согласно Приказу Начальника Колледжа)</a:t>
            </a:r>
          </a:p>
          <a:p>
            <a:r>
              <a:rPr lang="ru-RU" sz="1200" b="1" dirty="0" smtClean="0">
                <a:latin typeface="Times New Roman" pitchFamily="18" charset="0"/>
                <a:cs typeface="Times New Roman" pitchFamily="18" charset="0"/>
              </a:rPr>
              <a:t>- ОЗНАКОМЛЕНИЕ С ПРОЦЕДУРАМИ И ОБОРУДОВАНИЕМ СУДНА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(заполнить столбцы согласно пройденной практике на каждом судне→ должность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ФИО,дата,подпись</a:t>
            </a:r>
            <a:r>
              <a:rPr lang="ru-RU" sz="1200" dirty="0" smtClean="0">
                <a:latin typeface="Times New Roman" pitchFamily="18" charset="0"/>
                <a:cs typeface="Times New Roman" pitchFamily="18" charset="0"/>
              </a:rPr>
              <a:t>)</a:t>
            </a:r>
          </a:p>
          <a:p>
            <a:r>
              <a:rPr lang="ru-RU" sz="1200" b="1" dirty="0" smtClean="0">
                <a:latin typeface="Times New Roman" pitchFamily="18" charset="0"/>
                <a:cs typeface="Times New Roman" pitchFamily="18" charset="0"/>
              </a:rPr>
              <a:t>-СВЕДЕНИЯ О СУДАХ И РЕЙСАХ И КРАТКИЕ СВЕДЕНИЯ О РЕЙСАХ</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ПРОГРАММА ПРАКТИКИ НА СУДАХ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согласно пройденному курсу, внести ФИО представителя компании, отвечающего за практику, и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являющегося руководителем практики от Организации→ дата, ФИО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подпись, «Замечаний нет», если таковых не имеется)</a:t>
            </a:r>
            <a:endParaRPr lang="ru-RU" dirty="0">
              <a:latin typeface="Times New Roman" pitchFamily="18" charset="0"/>
              <a:cs typeface="Times New Roman" pitchFamily="18" charset="0"/>
            </a:endParaRPr>
          </a:p>
        </p:txBody>
      </p:sp>
      <p:sp>
        <p:nvSpPr>
          <p:cNvPr id="5" name="Лента лицом вверх 4"/>
          <p:cNvSpPr/>
          <p:nvPr/>
        </p:nvSpPr>
        <p:spPr>
          <a:xfrm>
            <a:off x="827584" y="146264"/>
            <a:ext cx="7560840" cy="720080"/>
          </a:xfrm>
          <a:prstGeom prst="ribbon2">
            <a:avLst>
              <a:gd name="adj1" fmla="val 22071"/>
              <a:gd name="adj2" fmla="val 50000"/>
            </a:avLst>
          </a:prstGeom>
          <a:noFill/>
          <a:ln w="3175">
            <a:solidFill>
              <a:schemeClr val="accent2">
                <a:lumMod val="60000"/>
                <a:lumOff val="40000"/>
              </a:schemeClr>
            </a:solidFill>
            <a:prstDash val="solid"/>
          </a:ln>
          <a:effectLst>
            <a:glow rad="63500">
              <a:schemeClr val="accent2">
                <a:satMod val="175000"/>
                <a:alpha val="40000"/>
              </a:schemeClr>
            </a:glow>
            <a:outerShdw blurRad="50800" dist="38100" dir="5400000" algn="t" rotWithShape="0">
              <a:prstClr val="black">
                <a:alpha val="4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6768752" cy="5909310"/>
          </a:xfrm>
          <a:prstGeom prst="rect">
            <a:avLst/>
          </a:prstGeom>
          <a:noFill/>
        </p:spPr>
        <p:txBody>
          <a:bodyPr wrap="square" rtlCol="0">
            <a:spAutoFit/>
          </a:bodyPr>
          <a:lstStyle/>
          <a:p>
            <a:r>
              <a:rPr lang="ru-RU" sz="2000" b="1" dirty="0" smtClean="0">
                <a:solidFill>
                  <a:schemeClr val="accent2">
                    <a:lumMod val="75000"/>
                  </a:schemeClr>
                </a:solidFill>
                <a:latin typeface="Times New Roman" pitchFamily="18" charset="0"/>
                <a:cs typeface="Times New Roman" pitchFamily="18" charset="0"/>
              </a:rPr>
              <a:t>По завершении рейса ты должен предоставить в </a:t>
            </a:r>
            <a:r>
              <a:rPr lang="ru-RU" sz="2000" b="1" u="sng" dirty="0">
                <a:solidFill>
                  <a:schemeClr val="accent2">
                    <a:lumMod val="75000"/>
                  </a:schemeClr>
                </a:solidFill>
                <a:latin typeface="Times New Roman" pitchFamily="18" charset="0"/>
                <a:cs typeface="Times New Roman" pitchFamily="18" charset="0"/>
              </a:rPr>
              <a:t>Отдел организации плавательной практики </a:t>
            </a:r>
            <a:r>
              <a:rPr lang="ru-RU" sz="2000" b="1" dirty="0" smtClean="0">
                <a:solidFill>
                  <a:schemeClr val="accent2">
                    <a:lumMod val="75000"/>
                  </a:schemeClr>
                </a:solidFill>
                <a:latin typeface="Times New Roman" pitchFamily="18" charset="0"/>
                <a:cs typeface="Times New Roman" pitchFamily="18" charset="0"/>
              </a:rPr>
              <a:t>:</a:t>
            </a:r>
          </a:p>
          <a:p>
            <a:pPr>
              <a:buFont typeface="Wingdings" pitchFamily="2" charset="2"/>
              <a:buChar char="ü"/>
            </a:pPr>
            <a:r>
              <a:rPr lang="ru-RU" sz="2000" dirty="0" smtClean="0">
                <a:latin typeface="Times New Roman" pitchFamily="18" charset="0"/>
                <a:cs typeface="Times New Roman" pitchFamily="18" charset="0"/>
              </a:rPr>
              <a:t>   Оригинал справки о стаже работы на судне (одобренный и верно заполненный);</a:t>
            </a:r>
          </a:p>
          <a:p>
            <a:pPr>
              <a:buFont typeface="Wingdings" pitchFamily="2" charset="2"/>
              <a:buChar char="ü"/>
            </a:pPr>
            <a:r>
              <a:rPr lang="ru-RU" sz="2000" dirty="0" smtClean="0">
                <a:latin typeface="Times New Roman" pitchFamily="18" charset="0"/>
                <a:cs typeface="Times New Roman" pitchFamily="18" charset="0"/>
              </a:rPr>
              <a:t>   Копию трудового договора ( если работал не безвозмездно);</a:t>
            </a:r>
          </a:p>
          <a:p>
            <a:r>
              <a:rPr lang="ru-RU" sz="2000" b="1" dirty="0" smtClean="0">
                <a:solidFill>
                  <a:schemeClr val="accent2">
                    <a:lumMod val="75000"/>
                  </a:schemeClr>
                </a:solidFill>
                <a:latin typeface="Times New Roman" pitchFamily="18" charset="0"/>
                <a:cs typeface="Times New Roman" pitchFamily="18" charset="0"/>
              </a:rPr>
              <a:t>На </a:t>
            </a:r>
            <a:r>
              <a:rPr lang="ru-RU" sz="2000" b="1" u="sng" dirty="0" smtClean="0">
                <a:solidFill>
                  <a:schemeClr val="accent2">
                    <a:lumMod val="75000"/>
                  </a:schemeClr>
                </a:solidFill>
                <a:latin typeface="Times New Roman" pitchFamily="18" charset="0"/>
                <a:cs typeface="Times New Roman" pitchFamily="18" charset="0"/>
              </a:rPr>
              <a:t>кафедру</a:t>
            </a:r>
            <a:r>
              <a:rPr lang="ru-RU" sz="2000" b="1" dirty="0" smtClean="0">
                <a:solidFill>
                  <a:schemeClr val="accent2">
                    <a:lumMod val="75000"/>
                  </a:schemeClr>
                </a:solidFill>
                <a:latin typeface="Times New Roman" pitchFamily="18" charset="0"/>
                <a:cs typeface="Times New Roman" pitchFamily="18" charset="0"/>
              </a:rPr>
              <a:t>/</a:t>
            </a:r>
            <a:r>
              <a:rPr lang="ru-RU" sz="2000" b="1" u="sng" dirty="0" smtClean="0">
                <a:solidFill>
                  <a:schemeClr val="accent2">
                    <a:lumMod val="75000"/>
                  </a:schemeClr>
                </a:solidFill>
                <a:latin typeface="Times New Roman" pitchFamily="18" charset="0"/>
                <a:cs typeface="Times New Roman" pitchFamily="18" charset="0"/>
              </a:rPr>
              <a:t>отделение</a:t>
            </a:r>
            <a:r>
              <a:rPr lang="ru-RU" sz="2000" b="1" dirty="0" smtClean="0">
                <a:solidFill>
                  <a:schemeClr val="accent2">
                    <a:lumMod val="75000"/>
                  </a:schemeClr>
                </a:solidFill>
                <a:latin typeface="Times New Roman" pitchFamily="18" charset="0"/>
                <a:cs typeface="Times New Roman" pitchFamily="18" charset="0"/>
              </a:rPr>
              <a:t> ты должен предоставить:</a:t>
            </a:r>
          </a:p>
          <a:p>
            <a:pPr>
              <a:buFont typeface="Wingdings" pitchFamily="2" charset="2"/>
              <a:buChar char="ü"/>
            </a:pPr>
            <a:r>
              <a:rPr lang="ru-RU" sz="2000" dirty="0">
                <a:latin typeface="Times New Roman" pitchFamily="18" charset="0"/>
                <a:cs typeface="Times New Roman" pitchFamily="18" charset="0"/>
              </a:rPr>
              <a:t>	справка о стаже работы на судне;</a:t>
            </a:r>
          </a:p>
          <a:p>
            <a:pPr>
              <a:buFont typeface="Wingdings" pitchFamily="2" charset="2"/>
              <a:buChar char="ü"/>
            </a:pPr>
            <a:r>
              <a:rPr lang="ru-RU" sz="2000" dirty="0">
                <a:latin typeface="Times New Roman" pitchFamily="18" charset="0"/>
                <a:cs typeface="Times New Roman" pitchFamily="18" charset="0"/>
              </a:rPr>
              <a:t>	книжка/журнал регистрации практической подготовки курсанта;</a:t>
            </a:r>
          </a:p>
          <a:p>
            <a:pPr>
              <a:buFont typeface="Wingdings" pitchFamily="2" charset="2"/>
              <a:buChar char="ü"/>
            </a:pPr>
            <a:r>
              <a:rPr lang="ru-RU" sz="2000" dirty="0">
                <a:latin typeface="Times New Roman" pitchFamily="18" charset="0"/>
                <a:cs typeface="Times New Roman" pitchFamily="18" charset="0"/>
              </a:rPr>
              <a:t>	характеристика на обучающегося по результатам прохождения практики;</a:t>
            </a:r>
          </a:p>
          <a:p>
            <a:pPr>
              <a:buFont typeface="Wingdings" pitchFamily="2" charset="2"/>
              <a:buChar char="ü"/>
            </a:pPr>
            <a:r>
              <a:rPr lang="ru-RU" sz="2000" dirty="0">
                <a:latin typeface="Times New Roman" pitchFamily="18" charset="0"/>
                <a:cs typeface="Times New Roman" pitchFamily="18" charset="0"/>
              </a:rPr>
              <a:t>	аттестационный лист (для </a:t>
            </a:r>
            <a:r>
              <a:rPr lang="ru-RU" sz="2000" dirty="0" smtClean="0">
                <a:latin typeface="Times New Roman" pitchFamily="18" charset="0"/>
                <a:cs typeface="Times New Roman" pitchFamily="18" charset="0"/>
              </a:rPr>
              <a:t>СПО);</a:t>
            </a:r>
            <a:endParaRPr lang="ru-RU" sz="2000" dirty="0">
              <a:latin typeface="Times New Roman" pitchFamily="18" charset="0"/>
              <a:cs typeface="Times New Roman" pitchFamily="18" charset="0"/>
            </a:endParaRPr>
          </a:p>
          <a:p>
            <a:pPr>
              <a:buFont typeface="Wingdings" pitchFamily="2" charset="2"/>
              <a:buChar char="ü"/>
            </a:pPr>
            <a:r>
              <a:rPr lang="ru-RU" sz="2000" dirty="0">
                <a:latin typeface="Times New Roman" pitchFamily="18" charset="0"/>
                <a:cs typeface="Times New Roman" pitchFamily="18" charset="0"/>
              </a:rPr>
              <a:t>	направления на практику с необходимыми отметками (приобщается к отчету по практике); </a:t>
            </a:r>
          </a:p>
          <a:p>
            <a:pPr>
              <a:buFont typeface="Wingdings" pitchFamily="2" charset="2"/>
              <a:buChar char="ü"/>
            </a:pPr>
            <a:r>
              <a:rPr lang="ru-RU" sz="2000" dirty="0" smtClean="0">
                <a:solidFill>
                  <a:prstClr val="black"/>
                </a:solidFill>
                <a:latin typeface="Times New Roman" pitchFamily="18" charset="0"/>
                <a:cs typeface="Times New Roman" pitchFamily="18" charset="0"/>
              </a:rPr>
              <a:t>Текстовый </a:t>
            </a:r>
            <a:r>
              <a:rPr lang="ru-RU" sz="2000" dirty="0" smtClean="0">
                <a:latin typeface="Times New Roman" pitchFamily="18" charset="0"/>
                <a:cs typeface="Times New Roman" pitchFamily="18" charset="0"/>
              </a:rPr>
              <a:t>Отчет по практике ( написанный на основе ранее выданного задания на практику, в соответствии с правилами оформления ВКР)</a:t>
            </a:r>
          </a:p>
          <a:p>
            <a:endParaRPr lang="ru-RU" dirty="0" smtClean="0"/>
          </a:p>
        </p:txBody>
      </p:sp>
      <p:pic>
        <p:nvPicPr>
          <p:cNvPr id="3" name="Рисунок 2" descr="галочки сделано.jpg"/>
          <p:cNvPicPr>
            <a:picLocks noChangeAspect="1"/>
          </p:cNvPicPr>
          <p:nvPr/>
        </p:nvPicPr>
        <p:blipFill>
          <a:blip r:embed="rId2" cstate="print"/>
          <a:srcRect l="15053" r="24736"/>
          <a:stretch>
            <a:fillRect/>
          </a:stretch>
        </p:blipFill>
        <p:spPr>
          <a:xfrm>
            <a:off x="6588224" y="260648"/>
            <a:ext cx="2339752" cy="5877272"/>
          </a:xfrm>
          <a:prstGeom prst="rect">
            <a:avLst/>
          </a:prstGeom>
          <a:effectLst>
            <a:softEdge rad="317500"/>
          </a:effectLst>
          <a:scene3d>
            <a:camera prst="orthographicFront"/>
            <a:lightRig rig="soft" dir="t"/>
          </a:scene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3C954299CC7C74787C5DB4E170E6319" ma:contentTypeVersion="1" ma:contentTypeDescription="Создание документа." ma:contentTypeScope="" ma:versionID="255ca6688800207f590935740eb8b7b8">
  <xsd:schema xmlns:xsd="http://www.w3.org/2001/XMLSchema" xmlns:xs="http://www.w3.org/2001/XMLSchema" xmlns:p="http://schemas.microsoft.com/office/2006/metadata/properties" xmlns:ns2="6dde1ffd-fe43-487b-ac24-1c4381492127" targetNamespace="http://schemas.microsoft.com/office/2006/metadata/properties" ma:root="true" ma:fieldsID="d06facd95716ef3898a83695a0a86e8a" ns2:_="">
    <xsd:import namespace="6dde1ffd-fe43-487b-ac24-1c438149212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e1ffd-fe43-487b-ac24-1c4381492127"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de1ffd-fe43-487b-ac24-1c4381492127">WQCEFQ3537W2-1796971845-15773</_dlc_DocId>
    <_dlc_DocIdUrl xmlns="6dde1ffd-fe43-487b-ac24-1c4381492127">
      <Url>https://intra.mauniver.ru/tech/_layouts/15/DocIdRedir.aspx?ID=WQCEFQ3537W2-1796971845-15773</Url>
      <Description>WQCEFQ3537W2-1796971845-15773</Description>
    </_dlc_DocIdUrl>
  </documentManagement>
</p:properties>
</file>

<file path=customXml/itemProps1.xml><?xml version="1.0" encoding="utf-8"?>
<ds:datastoreItem xmlns:ds="http://schemas.openxmlformats.org/officeDocument/2006/customXml" ds:itemID="{B06306A4-EA9D-46BE-9B83-41B79E7F82A9}"/>
</file>

<file path=customXml/itemProps2.xml><?xml version="1.0" encoding="utf-8"?>
<ds:datastoreItem xmlns:ds="http://schemas.openxmlformats.org/officeDocument/2006/customXml" ds:itemID="{99CDB7D0-7417-463C-855F-DB2803A66DDD}"/>
</file>

<file path=customXml/itemProps3.xml><?xml version="1.0" encoding="utf-8"?>
<ds:datastoreItem xmlns:ds="http://schemas.openxmlformats.org/officeDocument/2006/customXml" ds:itemID="{D28770A3-173C-4954-A5A8-BFE53F16F89D}"/>
</file>

<file path=customXml/itemProps4.xml><?xml version="1.0" encoding="utf-8"?>
<ds:datastoreItem xmlns:ds="http://schemas.openxmlformats.org/officeDocument/2006/customXml" ds:itemID="{2272140E-A9BF-4FBD-990D-9BCA59C276FC}"/>
</file>

<file path=docProps/app.xml><?xml version="1.0" encoding="utf-8"?>
<Properties xmlns="http://schemas.openxmlformats.org/officeDocument/2006/extended-properties" xmlns:vt="http://schemas.openxmlformats.org/officeDocument/2006/docPropsVTypes">
  <Template/>
  <TotalTime>719</TotalTime>
  <Words>1016</Words>
  <Application>Microsoft Office PowerPoint</Application>
  <PresentationFormat>Экран (4:3)</PresentationFormat>
  <Paragraphs>125</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АЛГОРИТМ РЕАЛИЗАЦИИ ПЛАВАТЕЛЬНОЙ ПРАКТИКИ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реализации плавательной практики</dc:title>
  <dc:creator>Кабанов Михаил Леонидович</dc:creator>
  <cp:lastModifiedBy>Кабанов Михаил Леонидович</cp:lastModifiedBy>
  <cp:revision>115</cp:revision>
  <dcterms:modified xsi:type="dcterms:W3CDTF">2025-11-11T13:29:25Z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0x01010053C954299CC7C74787C5DB4E170E6319</vt:lpwstr>
  </property>
  <property fmtid="{D5CDD505-2E9C-101B-9397-08002B2CF9AE}" pid="3" name="_dlc_DocIdItemGuid">
    <vt:lpwstr>1cc86a73-b0b8-4b52-8c31-e4f69c92e660</vt:lpwstr>
  </property>
</Properties>
</file>